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notesMasterIdLst>
    <p:notesMasterId r:id="rId16"/>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2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_SLIDE">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2.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2.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slideLayout" Target="../slideLayouts/slideLayout2.xml"/><Relationship Id="rId1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2.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2.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2.xm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2.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2.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2.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slideLayout" Target="../slideLayouts/slideLayout2.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2.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2.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slideLayout" Target="../slideLayouts/slideLayout2.xml"/><Relationship Id="rId1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png"/><Relationship Id="rId14" Type="http://schemas.openxmlformats.org/officeDocument/2006/relationships/image" Target="../media/image-9-14.pn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png"/><Relationship Id="rId18" Type="http://schemas.openxmlformats.org/officeDocument/2006/relationships/image" Target="../media/image-9-18.png"/><Relationship Id="rId19" Type="http://schemas.openxmlformats.org/officeDocument/2006/relationships/image" Target="../media/image-9-19.png"/><Relationship Id="rId20" Type="http://schemas.openxmlformats.org/officeDocument/2006/relationships/image" Target="../media/image-9-20.png"/><Relationship Id="rId21" Type="http://schemas.openxmlformats.org/officeDocument/2006/relationships/slideLayout" Target="../slideLayouts/slideLayout2.xml"/><Relationship Id="rId2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3593592"/>
          </a:xfrm>
          <a:prstGeom prst="rect">
            <a:avLst/>
          </a:prstGeom>
        </p:spPr>
      </p:pic>
      <p:pic>
        <p:nvPicPr>
          <p:cNvPr id="4" name="Image 2" descr="preencoded.png">    </p:cNvPr>
          <p:cNvPicPr>
            <a:picLocks noChangeAspect="1"/>
          </p:cNvPicPr>
          <p:nvPr/>
        </p:nvPicPr>
        <p:blipFill>
          <a:blip r:embed="rId3"/>
          <a:stretch>
            <a:fillRect/>
          </a:stretch>
        </p:blipFill>
        <p:spPr>
          <a:xfrm>
            <a:off x="795528" y="5943600"/>
            <a:ext cx="13048488" cy="36576"/>
          </a:xfrm>
          <a:prstGeom prst="rect">
            <a:avLst/>
          </a:prstGeom>
        </p:spPr>
      </p:pic>
      <p:sp>
        <p:nvSpPr>
          <p:cNvPr id="5" name="Text 0"/>
          <p:cNvSpPr/>
          <p:nvPr/>
        </p:nvSpPr>
        <p:spPr>
          <a:xfrm>
            <a:off x="795528" y="4709160"/>
            <a:ext cx="13048488" cy="978408"/>
          </a:xfrm>
          <a:prstGeom prst="rect">
            <a:avLst/>
          </a:prstGeom>
          <a:noFill/>
          <a:ln/>
        </p:spPr>
        <p:txBody>
          <a:bodyPr wrap="none" lIns="0" tIns="0" rIns="0" bIns="0" rtlCol="0" anchor="ctr"/>
          <a:lstStyle/>
          <a:p>
            <a:pPr algn="l" indent="0" marL="0">
              <a:lnSpc>
                <a:spcPts val="7700"/>
              </a:lnSpc>
              <a:buNone/>
            </a:pPr>
            <a:r>
              <a:rPr lang="en-US" sz="6160" dirty="0">
                <a:solidFill>
                  <a:srgbClr val="000000"/>
                </a:solidFill>
                <a:latin typeface="思源黑体-思源黑体-SemiBold" pitchFamily="34" charset="0"/>
                <a:ea typeface="思源黑体-思源黑体-SemiBold" pitchFamily="34" charset="-122"/>
                <a:cs typeface="思源黑体-思源黑体-SemiBold" pitchFamily="34" charset="-120"/>
              </a:rPr>
              <a:t>English Olympiad</a:t>
            </a:r>
            <a:endParaRPr lang="en-US" sz="6160" dirty="0"/>
          </a:p>
        </p:txBody>
      </p:sp>
      <p:sp>
        <p:nvSpPr>
          <p:cNvPr id="6" name="Text 1"/>
          <p:cNvSpPr/>
          <p:nvPr/>
        </p:nvSpPr>
        <p:spPr>
          <a:xfrm>
            <a:off x="795528" y="6227064"/>
            <a:ext cx="13048488" cy="576072"/>
          </a:xfrm>
          <a:prstGeom prst="rect">
            <a:avLst/>
          </a:prstGeom>
          <a:noFill/>
          <a:ln/>
        </p:spPr>
        <p:txBody>
          <a:bodyPr wrap="none" lIns="0" tIns="0" rIns="0" bIns="0" rtlCol="0" anchor="ctr"/>
          <a:lstStyle/>
          <a:p>
            <a:pPr algn="l" indent="0" marL="0">
              <a:lnSpc>
                <a:spcPts val="4460"/>
              </a:lnSpc>
              <a:buNone/>
            </a:pPr>
            <a:r>
              <a:rPr lang="en-US" sz="3570" dirty="0">
                <a:solidFill>
                  <a:srgbClr val="000000"/>
                </a:solidFill>
                <a:latin typeface="思源黑体-思源黑体-SemiBold" pitchFamily="34" charset="0"/>
                <a:ea typeface="思源黑体-思源黑体-SemiBold" pitchFamily="34" charset="-122"/>
                <a:cs typeface="思源黑体-思源黑体-SemiBold" pitchFamily="34" charset="-120"/>
              </a:rPr>
              <a:t>Inspiring Leadership</a:t>
            </a:r>
            <a:endParaRPr lang="en-US" sz="357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pic>
        <p:nvPicPr>
          <p:cNvPr id="4" name="Image 2" descr="preencoded.png">    </p:cNvPr>
          <p:cNvPicPr>
            <a:picLocks noChangeAspect="1"/>
          </p:cNvPicPr>
          <p:nvPr/>
        </p:nvPicPr>
        <p:blipFill>
          <a:blip r:embed="rId3"/>
          <a:stretch>
            <a:fillRect/>
          </a:stretch>
        </p:blipFill>
        <p:spPr>
          <a:xfrm>
            <a:off x="768096" y="3456432"/>
            <a:ext cx="4261104" cy="3118104"/>
          </a:xfrm>
          <a:prstGeom prst="rect">
            <a:avLst/>
          </a:prstGeom>
        </p:spPr>
      </p:pic>
      <p:pic>
        <p:nvPicPr>
          <p:cNvPr id="5" name="Image 3" descr="preencoded.png">    </p:cNvPr>
          <p:cNvPicPr>
            <a:picLocks noChangeAspect="1"/>
          </p:cNvPicPr>
          <p:nvPr/>
        </p:nvPicPr>
        <p:blipFill>
          <a:blip r:embed="rId4"/>
          <a:stretch>
            <a:fillRect/>
          </a:stretch>
        </p:blipFill>
        <p:spPr>
          <a:xfrm>
            <a:off x="5193792" y="3456432"/>
            <a:ext cx="4261104" cy="3118104"/>
          </a:xfrm>
          <a:prstGeom prst="rect">
            <a:avLst/>
          </a:prstGeom>
        </p:spPr>
      </p:pic>
      <p:pic>
        <p:nvPicPr>
          <p:cNvPr id="6" name="Image 4" descr="preencoded.png">    </p:cNvPr>
          <p:cNvPicPr>
            <a:picLocks noChangeAspect="1"/>
          </p:cNvPicPr>
          <p:nvPr/>
        </p:nvPicPr>
        <p:blipFill>
          <a:blip r:embed="rId5"/>
          <a:stretch>
            <a:fillRect/>
          </a:stretch>
        </p:blipFill>
        <p:spPr>
          <a:xfrm>
            <a:off x="9619488" y="3456432"/>
            <a:ext cx="4261104" cy="3118104"/>
          </a:xfrm>
          <a:prstGeom prst="rect">
            <a:avLst/>
          </a:prstGeom>
        </p:spPr>
      </p:pic>
      <p:sp>
        <p:nvSpPr>
          <p:cNvPr id="7" name="Text 0"/>
          <p:cNvSpPr/>
          <p:nvPr/>
        </p:nvSpPr>
        <p:spPr>
          <a:xfrm>
            <a:off x="795528" y="1700784"/>
            <a:ext cx="13048488" cy="713232"/>
          </a:xfrm>
          <a:prstGeom prst="rect">
            <a:avLst/>
          </a:prstGeom>
          <a:noFill/>
          <a:ln/>
        </p:spPr>
        <p:txBody>
          <a:bodyPr wrap="none" lIns="0" tIns="0" rIns="0" bIns="0" rtlCol="0" anchor="ctr"/>
          <a:lstStyle/>
          <a:p>
            <a:pPr algn="l" indent="0" marL="0">
              <a:lnSpc>
                <a:spcPts val="5580"/>
              </a:lnSpc>
              <a:buNone/>
            </a:pPr>
            <a:r>
              <a:rPr lang="en-US" sz="4460" dirty="0">
                <a:solidFill>
                  <a:srgbClr val="000000"/>
                </a:solidFill>
                <a:latin typeface="思源黑体-思源黑体-SemiBold" pitchFamily="34" charset="0"/>
                <a:ea typeface="思源黑体-思源黑体-SemiBold" pitchFamily="34" charset="-122"/>
                <a:cs typeface="思源黑体-思源黑体-SemiBold" pitchFamily="34" charset="-120"/>
              </a:rPr>
              <a:t>8. Market Size</a:t>
            </a:r>
            <a:endParaRPr lang="en-US" sz="4460" dirty="0"/>
          </a:p>
        </p:txBody>
      </p:sp>
      <p:sp>
        <p:nvSpPr>
          <p:cNvPr id="8" name="Text 1"/>
          <p:cNvSpPr/>
          <p:nvPr/>
        </p:nvSpPr>
        <p:spPr>
          <a:xfrm>
            <a:off x="795528" y="2660904"/>
            <a:ext cx="13048488"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Tapping into a multi-billion dollar global education market. The demand for verifiable English proficiency and supplementary education is immense and growing.</a:t>
            </a:r>
            <a:endParaRPr lang="en-US" sz="1780" dirty="0"/>
          </a:p>
        </p:txBody>
      </p:sp>
      <p:sp>
        <p:nvSpPr>
          <p:cNvPr id="9" name="Text 2"/>
          <p:cNvSpPr/>
          <p:nvPr/>
        </p:nvSpPr>
        <p:spPr>
          <a:xfrm>
            <a:off x="1051560" y="3739896"/>
            <a:ext cx="3685032" cy="713232"/>
          </a:xfrm>
          <a:prstGeom prst="rect">
            <a:avLst/>
          </a:prstGeom>
          <a:noFill/>
          <a:ln/>
        </p:spPr>
        <p:txBody>
          <a:bodyPr wrap="squar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Total Addressable Market (TAM)</a:t>
            </a:r>
            <a:endParaRPr lang="en-US" sz="2230" dirty="0"/>
          </a:p>
        </p:txBody>
      </p:sp>
      <p:sp>
        <p:nvSpPr>
          <p:cNvPr id="10" name="Text 3"/>
          <p:cNvSpPr/>
          <p:nvPr/>
        </p:nvSpPr>
        <p:spPr>
          <a:xfrm>
            <a:off x="1051560" y="4590288"/>
            <a:ext cx="3685032" cy="850392"/>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The Global English Language Learning market, valued at over $50 Billion.</a:t>
            </a:r>
            <a:endParaRPr lang="en-US" sz="1780" dirty="0"/>
          </a:p>
        </p:txBody>
      </p:sp>
      <p:sp>
        <p:nvSpPr>
          <p:cNvPr id="11" name="Text 4"/>
          <p:cNvSpPr/>
          <p:nvPr/>
        </p:nvSpPr>
        <p:spPr>
          <a:xfrm>
            <a:off x="5477256" y="3739896"/>
            <a:ext cx="3685032" cy="713232"/>
          </a:xfrm>
          <a:prstGeom prst="rect">
            <a:avLst/>
          </a:prstGeom>
          <a:noFill/>
          <a:ln/>
        </p:spPr>
        <p:txBody>
          <a:bodyPr wrap="squar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Serviceable Addressable Market (SAM)</a:t>
            </a:r>
            <a:endParaRPr lang="en-US" sz="2230" dirty="0"/>
          </a:p>
        </p:txBody>
      </p:sp>
      <p:sp>
        <p:nvSpPr>
          <p:cNvPr id="12" name="Text 5"/>
          <p:cNvSpPr/>
          <p:nvPr/>
        </p:nvSpPr>
        <p:spPr>
          <a:xfrm>
            <a:off x="5477256" y="4590288"/>
            <a:ext cx="3685032" cy="1700784"/>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The youth segment (ages 3-18) in non-native English speaking countries, representing millions of students whose parents invest heavily in supplemental education.</a:t>
            </a:r>
            <a:endParaRPr lang="en-US" sz="1780" dirty="0"/>
          </a:p>
        </p:txBody>
      </p:sp>
      <p:sp>
        <p:nvSpPr>
          <p:cNvPr id="13" name="Text 6"/>
          <p:cNvSpPr/>
          <p:nvPr/>
        </p:nvSpPr>
        <p:spPr>
          <a:xfrm>
            <a:off x="9902952" y="3739896"/>
            <a:ext cx="3685032" cy="713232"/>
          </a:xfrm>
          <a:prstGeom prst="rect">
            <a:avLst/>
          </a:prstGeom>
          <a:noFill/>
          <a:ln/>
        </p:spPr>
        <p:txBody>
          <a:bodyPr wrap="squar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Serviceable Obtainable Market (SOM)</a:t>
            </a:r>
            <a:endParaRPr lang="en-US" sz="2230" dirty="0"/>
          </a:p>
        </p:txBody>
      </p:sp>
      <p:sp>
        <p:nvSpPr>
          <p:cNvPr id="14" name="Text 7"/>
          <p:cNvSpPr/>
          <p:nvPr/>
        </p:nvSpPr>
        <p:spPr>
          <a:xfrm>
            <a:off x="9902952" y="4590288"/>
            <a:ext cx="3685032" cy="1417320"/>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Our immediate target is to capture a larger share in South Asia, Southeast Asia, and the MENA region, building on our existing strong footprint.</a:t>
            </a:r>
            <a:endParaRPr lang="en-US" sz="178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5852160" cy="8238744"/>
          </a:xfrm>
          <a:prstGeom prst="rect">
            <a:avLst/>
          </a:prstGeom>
        </p:spPr>
      </p:pic>
      <p:pic>
        <p:nvPicPr>
          <p:cNvPr id="4" name="Image 2" descr="preencoded.png">    </p:cNvPr>
          <p:cNvPicPr>
            <a:picLocks noChangeAspect="1"/>
          </p:cNvPicPr>
          <p:nvPr/>
        </p:nvPicPr>
        <p:blipFill>
          <a:blip r:embed="rId3"/>
          <a:stretch>
            <a:fillRect/>
          </a:stretch>
        </p:blipFill>
        <p:spPr>
          <a:xfrm>
            <a:off x="6647688" y="3337560"/>
            <a:ext cx="7196328" cy="1572768"/>
          </a:xfrm>
          <a:prstGeom prst="rect">
            <a:avLst/>
          </a:prstGeom>
        </p:spPr>
      </p:pic>
      <p:pic>
        <p:nvPicPr>
          <p:cNvPr id="5" name="Image 3" descr="preencoded.png">    </p:cNvPr>
          <p:cNvPicPr>
            <a:picLocks noChangeAspect="1"/>
          </p:cNvPicPr>
          <p:nvPr/>
        </p:nvPicPr>
        <p:blipFill>
          <a:blip r:embed="rId4"/>
          <a:stretch>
            <a:fillRect/>
          </a:stretch>
        </p:blipFill>
        <p:spPr>
          <a:xfrm>
            <a:off x="6647688" y="5129784"/>
            <a:ext cx="7196328" cy="1289304"/>
          </a:xfrm>
          <a:prstGeom prst="rect">
            <a:avLst/>
          </a:prstGeom>
        </p:spPr>
      </p:pic>
      <p:pic>
        <p:nvPicPr>
          <p:cNvPr id="6" name="Image 4" descr="preencoded.png">    </p:cNvPr>
          <p:cNvPicPr>
            <a:picLocks noChangeAspect="1"/>
          </p:cNvPicPr>
          <p:nvPr/>
        </p:nvPicPr>
        <p:blipFill>
          <a:blip r:embed="rId5"/>
          <a:stretch>
            <a:fillRect/>
          </a:stretch>
        </p:blipFill>
        <p:spPr>
          <a:xfrm>
            <a:off x="7388352" y="3410712"/>
            <a:ext cx="6455664" cy="1572768"/>
          </a:xfrm>
          <a:prstGeom prst="rect">
            <a:avLst/>
          </a:prstGeom>
        </p:spPr>
      </p:pic>
      <p:pic>
        <p:nvPicPr>
          <p:cNvPr id="7" name="Image 5" descr="preencoded.png">    </p:cNvPr>
          <p:cNvPicPr>
            <a:picLocks noChangeAspect="1"/>
          </p:cNvPicPr>
          <p:nvPr/>
        </p:nvPicPr>
        <p:blipFill>
          <a:blip r:embed="rId6"/>
          <a:stretch>
            <a:fillRect/>
          </a:stretch>
        </p:blipFill>
        <p:spPr>
          <a:xfrm>
            <a:off x="7388352" y="5202936"/>
            <a:ext cx="6455664" cy="1289304"/>
          </a:xfrm>
          <a:prstGeom prst="rect">
            <a:avLst/>
          </a:prstGeom>
        </p:spPr>
      </p:pic>
      <p:pic>
        <p:nvPicPr>
          <p:cNvPr id="8" name="Image 6" descr="preencoded.png">    </p:cNvPr>
          <p:cNvPicPr>
            <a:picLocks noChangeAspect="1"/>
          </p:cNvPicPr>
          <p:nvPr/>
        </p:nvPicPr>
        <p:blipFill>
          <a:blip r:embed="rId7"/>
          <a:stretch>
            <a:fillRect/>
          </a:stretch>
        </p:blipFill>
        <p:spPr>
          <a:xfrm>
            <a:off x="6638544" y="3319272"/>
            <a:ext cx="548640" cy="548640"/>
          </a:xfrm>
          <a:prstGeom prst="rect">
            <a:avLst/>
          </a:prstGeom>
        </p:spPr>
      </p:pic>
      <p:pic>
        <p:nvPicPr>
          <p:cNvPr id="9" name="Image 7" descr="preencoded.png">    </p:cNvPr>
          <p:cNvPicPr>
            <a:picLocks noChangeAspect="1"/>
          </p:cNvPicPr>
          <p:nvPr/>
        </p:nvPicPr>
        <p:blipFill>
          <a:blip r:embed="rId8"/>
          <a:stretch>
            <a:fillRect/>
          </a:stretch>
        </p:blipFill>
        <p:spPr>
          <a:xfrm>
            <a:off x="6638544" y="5111496"/>
            <a:ext cx="548640" cy="548640"/>
          </a:xfrm>
          <a:prstGeom prst="rect">
            <a:avLst/>
          </a:prstGeom>
        </p:spPr>
      </p:pic>
      <p:sp>
        <p:nvSpPr>
          <p:cNvPr id="10" name="Text 0"/>
          <p:cNvSpPr/>
          <p:nvPr/>
        </p:nvSpPr>
        <p:spPr>
          <a:xfrm>
            <a:off x="6647688" y="1837944"/>
            <a:ext cx="7196328" cy="713232"/>
          </a:xfrm>
          <a:prstGeom prst="rect">
            <a:avLst/>
          </a:prstGeom>
          <a:noFill/>
          <a:ln/>
        </p:spPr>
        <p:txBody>
          <a:bodyPr wrap="none" lIns="0" tIns="0" rIns="0" bIns="0" rtlCol="0" anchor="ctr"/>
          <a:lstStyle/>
          <a:p>
            <a:pPr algn="l" indent="0" marL="0">
              <a:lnSpc>
                <a:spcPts val="5580"/>
              </a:lnSpc>
              <a:buNone/>
            </a:pPr>
            <a:r>
              <a:rPr lang="en-US" sz="4460" dirty="0">
                <a:solidFill>
                  <a:srgbClr val="000000"/>
                </a:solidFill>
                <a:latin typeface="思源黑体-思源黑体-SemiBold" pitchFamily="34" charset="0"/>
                <a:ea typeface="思源黑体-思源黑体-SemiBold" pitchFamily="34" charset="-122"/>
                <a:cs typeface="思源黑体-思源黑体-SemiBold" pitchFamily="34" charset="-120"/>
              </a:rPr>
              <a:t>9. Our Impact</a:t>
            </a:r>
            <a:endParaRPr lang="en-US" sz="4460" dirty="0"/>
          </a:p>
        </p:txBody>
      </p:sp>
      <p:sp>
        <p:nvSpPr>
          <p:cNvPr id="11" name="Text 1"/>
          <p:cNvSpPr/>
          <p:nvPr/>
        </p:nvSpPr>
        <p:spPr>
          <a:xfrm>
            <a:off x="6647688" y="2798064"/>
            <a:ext cx="7196328"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Creating a tangible difference in the world.</a:t>
            </a:r>
            <a:endParaRPr lang="en-US" sz="1780" dirty="0"/>
          </a:p>
        </p:txBody>
      </p:sp>
      <p:sp>
        <p:nvSpPr>
          <p:cNvPr id="12" name="Text 2"/>
          <p:cNvSpPr/>
          <p:nvPr/>
        </p:nvSpPr>
        <p:spPr>
          <a:xfrm>
            <a:off x="6803136" y="3346704"/>
            <a:ext cx="201168" cy="493776"/>
          </a:xfrm>
          <a:prstGeom prst="rect">
            <a:avLst/>
          </a:prstGeom>
          <a:noFill/>
          <a:ln/>
        </p:spPr>
        <p:txBody>
          <a:bodyPr wrap="none" lIns="0" tIns="0" rIns="0" bIns="0" rtlCol="0" anchor="ctr"/>
          <a:lstStyle/>
          <a:p>
            <a:pPr algn="l" indent="0" marL="0">
              <a:lnSpc>
                <a:spcPts val="3210"/>
              </a:lnSpc>
              <a:buNone/>
            </a:pPr>
            <a:r>
              <a:rPr lang="en-US" sz="2670" dirty="0">
                <a:solidFill>
                  <a:srgbClr val="4D4D4D"/>
                </a:solidFill>
                <a:latin typeface="思源黑体-思源黑体-Medium" pitchFamily="34" charset="0"/>
                <a:ea typeface="思源黑体-思源黑体-Medium" pitchFamily="34" charset="-122"/>
                <a:cs typeface="思源黑体-思源黑体-Medium" pitchFamily="34" charset="-120"/>
              </a:rPr>
              <a:t>1</a:t>
            </a:r>
            <a:endParaRPr lang="en-US" sz="2670" dirty="0"/>
          </a:p>
        </p:txBody>
      </p:sp>
      <p:sp>
        <p:nvSpPr>
          <p:cNvPr id="13" name="Text 3"/>
          <p:cNvSpPr/>
          <p:nvPr/>
        </p:nvSpPr>
        <p:spPr>
          <a:xfrm>
            <a:off x="7388352" y="3410712"/>
            <a:ext cx="6455664"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Global Recognition</a:t>
            </a:r>
            <a:endParaRPr lang="en-US" sz="2230" dirty="0"/>
          </a:p>
        </p:txBody>
      </p:sp>
      <p:sp>
        <p:nvSpPr>
          <p:cNvPr id="14" name="Text 4"/>
          <p:cNvSpPr/>
          <p:nvPr/>
        </p:nvSpPr>
        <p:spPr>
          <a:xfrm>
            <a:off x="7388352" y="3968496"/>
            <a:ext cx="6455664" cy="850392"/>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Our work has been appreciated by leaders like Nobel Laureate Professor Muhammad Yunus for its role in fostering global youth leadership.</a:t>
            </a:r>
            <a:endParaRPr lang="en-US" sz="1780" dirty="0"/>
          </a:p>
        </p:txBody>
      </p:sp>
      <p:sp>
        <p:nvSpPr>
          <p:cNvPr id="15" name="Text 5"/>
          <p:cNvSpPr/>
          <p:nvPr/>
        </p:nvSpPr>
        <p:spPr>
          <a:xfrm>
            <a:off x="6803136" y="5138928"/>
            <a:ext cx="201168" cy="493776"/>
          </a:xfrm>
          <a:prstGeom prst="rect">
            <a:avLst/>
          </a:prstGeom>
          <a:noFill/>
          <a:ln/>
        </p:spPr>
        <p:txBody>
          <a:bodyPr wrap="none" lIns="0" tIns="0" rIns="0" bIns="0" rtlCol="0" anchor="ctr"/>
          <a:lstStyle/>
          <a:p>
            <a:pPr algn="l" indent="0" marL="0">
              <a:lnSpc>
                <a:spcPts val="3210"/>
              </a:lnSpc>
              <a:buNone/>
            </a:pPr>
            <a:r>
              <a:rPr lang="en-US" sz="2670" dirty="0">
                <a:solidFill>
                  <a:srgbClr val="4D4D4D"/>
                </a:solidFill>
                <a:latin typeface="思源黑体-思源黑体-Medium" pitchFamily="34" charset="0"/>
                <a:ea typeface="思源黑体-思源黑体-Medium" pitchFamily="34" charset="-122"/>
                <a:cs typeface="思源黑体-思源黑体-Medium" pitchFamily="34" charset="-120"/>
              </a:rPr>
              <a:t>2</a:t>
            </a:r>
            <a:endParaRPr lang="en-US" sz="2670" dirty="0"/>
          </a:p>
        </p:txBody>
      </p:sp>
      <p:sp>
        <p:nvSpPr>
          <p:cNvPr id="16" name="Text 6"/>
          <p:cNvSpPr/>
          <p:nvPr/>
        </p:nvSpPr>
        <p:spPr>
          <a:xfrm>
            <a:off x="7388352" y="5202936"/>
            <a:ext cx="6455664"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Empowering Youth</a:t>
            </a:r>
            <a:endParaRPr lang="en-US" sz="2230" dirty="0"/>
          </a:p>
        </p:txBody>
      </p:sp>
      <p:sp>
        <p:nvSpPr>
          <p:cNvPr id="17" name="Text 7"/>
          <p:cNvSpPr/>
          <p:nvPr/>
        </p:nvSpPr>
        <p:spPr>
          <a:xfrm>
            <a:off x="7388352" y="5760720"/>
            <a:ext cx="6455664"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We help young individuals compete confidently on the global stage, opening doors to future opportunities.</a:t>
            </a:r>
            <a:endParaRPr lang="en-US" sz="178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9656064" y="0"/>
            <a:ext cx="4974336" cy="8238744"/>
          </a:xfrm>
          <a:prstGeom prst="rect">
            <a:avLst/>
          </a:prstGeom>
        </p:spPr>
      </p:pic>
      <p:pic>
        <p:nvPicPr>
          <p:cNvPr id="4" name="Image 2" descr="preencoded.png">    </p:cNvPr>
          <p:cNvPicPr>
            <a:picLocks noChangeAspect="1"/>
          </p:cNvPicPr>
          <p:nvPr/>
        </p:nvPicPr>
        <p:blipFill>
          <a:blip r:embed="rId3"/>
          <a:stretch>
            <a:fillRect/>
          </a:stretch>
        </p:blipFill>
        <p:spPr>
          <a:xfrm>
            <a:off x="786384" y="3081528"/>
            <a:ext cx="8101584" cy="804672"/>
          </a:xfrm>
          <a:prstGeom prst="rect">
            <a:avLst/>
          </a:prstGeom>
        </p:spPr>
      </p:pic>
      <p:pic>
        <p:nvPicPr>
          <p:cNvPr id="5" name="Image 3" descr="preencoded.png">    </p:cNvPr>
          <p:cNvPicPr>
            <a:picLocks noChangeAspect="1"/>
          </p:cNvPicPr>
          <p:nvPr/>
        </p:nvPicPr>
        <p:blipFill>
          <a:blip r:embed="rId4"/>
          <a:stretch>
            <a:fillRect/>
          </a:stretch>
        </p:blipFill>
        <p:spPr>
          <a:xfrm>
            <a:off x="786384" y="4078224"/>
            <a:ext cx="8101584" cy="804672"/>
          </a:xfrm>
          <a:prstGeom prst="rect">
            <a:avLst/>
          </a:prstGeom>
        </p:spPr>
      </p:pic>
      <p:pic>
        <p:nvPicPr>
          <p:cNvPr id="6" name="Image 4" descr="preencoded.png">    </p:cNvPr>
          <p:cNvPicPr>
            <a:picLocks noChangeAspect="1"/>
          </p:cNvPicPr>
          <p:nvPr/>
        </p:nvPicPr>
        <p:blipFill>
          <a:blip r:embed="rId5"/>
          <a:stretch>
            <a:fillRect/>
          </a:stretch>
        </p:blipFill>
        <p:spPr>
          <a:xfrm>
            <a:off x="786384" y="5065776"/>
            <a:ext cx="8101584" cy="1088136"/>
          </a:xfrm>
          <a:prstGeom prst="rect">
            <a:avLst/>
          </a:prstGeom>
        </p:spPr>
      </p:pic>
      <p:sp>
        <p:nvSpPr>
          <p:cNvPr id="7" name="Text 0"/>
          <p:cNvSpPr/>
          <p:nvPr/>
        </p:nvSpPr>
        <p:spPr>
          <a:xfrm>
            <a:off x="795528" y="1316736"/>
            <a:ext cx="8074152" cy="713232"/>
          </a:xfrm>
          <a:prstGeom prst="rect">
            <a:avLst/>
          </a:prstGeom>
          <a:noFill/>
          <a:ln/>
        </p:spPr>
        <p:txBody>
          <a:bodyPr wrap="none" lIns="0" tIns="0" rIns="0" bIns="0" rtlCol="0" anchor="ctr"/>
          <a:lstStyle/>
          <a:p>
            <a:pPr algn="l" indent="0" marL="0">
              <a:lnSpc>
                <a:spcPts val="5580"/>
              </a:lnSpc>
              <a:buNone/>
            </a:pPr>
            <a:r>
              <a:rPr lang="en-US" sz="4460" dirty="0">
                <a:solidFill>
                  <a:srgbClr val="000000"/>
                </a:solidFill>
                <a:latin typeface="思源黑体-思源黑体-SemiBold" pitchFamily="34" charset="0"/>
                <a:ea typeface="思源黑体-思源黑体-SemiBold" pitchFamily="34" charset="-122"/>
                <a:cs typeface="思源黑体-思源黑体-SemiBold" pitchFamily="34" charset="-120"/>
              </a:rPr>
              <a:t>10. Join Us</a:t>
            </a:r>
            <a:endParaRPr lang="en-US" sz="4460" dirty="0"/>
          </a:p>
        </p:txBody>
      </p:sp>
      <p:sp>
        <p:nvSpPr>
          <p:cNvPr id="8" name="Text 1"/>
          <p:cNvSpPr/>
          <p:nvPr/>
        </p:nvSpPr>
        <p:spPr>
          <a:xfrm>
            <a:off x="795528" y="2276856"/>
            <a:ext cx="8074152"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Join us in inspiring the next generation of global leaders. We are seeking strategic partners and sponsors to help us:</a:t>
            </a:r>
            <a:endParaRPr lang="en-US" sz="1780" dirty="0"/>
          </a:p>
        </p:txBody>
      </p:sp>
      <p:sp>
        <p:nvSpPr>
          <p:cNvPr id="9" name="Text 2"/>
          <p:cNvSpPr/>
          <p:nvPr/>
        </p:nvSpPr>
        <p:spPr>
          <a:xfrm>
            <a:off x="1042416" y="3337560"/>
            <a:ext cx="7589520"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Expand our reach to even more countries.</a:t>
            </a:r>
            <a:endParaRPr lang="en-US" sz="1780" dirty="0"/>
          </a:p>
        </p:txBody>
      </p:sp>
      <p:sp>
        <p:nvSpPr>
          <p:cNvPr id="10" name="Text 3"/>
          <p:cNvSpPr/>
          <p:nvPr/>
        </p:nvSpPr>
        <p:spPr>
          <a:xfrm>
            <a:off x="1042416" y="4334256"/>
            <a:ext cx="7589520"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Enhance our digital platform and resources.</a:t>
            </a:r>
            <a:endParaRPr lang="en-US" sz="1780" dirty="0"/>
          </a:p>
        </p:txBody>
      </p:sp>
      <p:sp>
        <p:nvSpPr>
          <p:cNvPr id="11" name="Text 4"/>
          <p:cNvSpPr/>
          <p:nvPr/>
        </p:nvSpPr>
        <p:spPr>
          <a:xfrm>
            <a:off x="1042416" y="5330952"/>
            <a:ext cx="7589520"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Create more scholarship and award opportunities for deserving students.</a:t>
            </a:r>
            <a:endParaRPr lang="en-US" sz="1780" dirty="0"/>
          </a:p>
        </p:txBody>
      </p:sp>
      <p:sp>
        <p:nvSpPr>
          <p:cNvPr id="12" name="Text 5"/>
          <p:cNvSpPr/>
          <p:nvPr/>
        </p:nvSpPr>
        <p:spPr>
          <a:xfrm>
            <a:off x="795528" y="6391656"/>
            <a:ext cx="8074152"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Let's empower the future, together.</a:t>
            </a:r>
            <a:endParaRPr lang="en-US" sz="178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5852160" cy="8238744"/>
          </a:xfrm>
          <a:prstGeom prst="rect">
            <a:avLst/>
          </a:prstGeom>
        </p:spPr>
      </p:pic>
      <p:sp>
        <p:nvSpPr>
          <p:cNvPr id="4" name="Text 0"/>
          <p:cNvSpPr/>
          <p:nvPr/>
        </p:nvSpPr>
        <p:spPr>
          <a:xfrm>
            <a:off x="6647688" y="2688336"/>
            <a:ext cx="7196328" cy="713232"/>
          </a:xfrm>
          <a:prstGeom prst="rect">
            <a:avLst/>
          </a:prstGeom>
          <a:noFill/>
          <a:ln/>
        </p:spPr>
        <p:txBody>
          <a:bodyPr wrap="none" lIns="0" tIns="0" rIns="0" bIns="0" rtlCol="0" anchor="ctr"/>
          <a:lstStyle/>
          <a:p>
            <a:pPr algn="l" indent="0" marL="0">
              <a:lnSpc>
                <a:spcPts val="5580"/>
              </a:lnSpc>
              <a:buNone/>
            </a:pPr>
            <a:r>
              <a:rPr lang="en-US" sz="4460" dirty="0">
                <a:solidFill>
                  <a:srgbClr val="000000"/>
                </a:solidFill>
                <a:latin typeface="思源黑体-思源黑体-SemiBold" pitchFamily="34" charset="0"/>
                <a:ea typeface="思源黑体-思源黑体-SemiBold" pitchFamily="34" charset="-122"/>
                <a:cs typeface="思源黑体-思源黑体-SemiBold" pitchFamily="34" charset="-120"/>
              </a:rPr>
              <a:t>11. Thank You</a:t>
            </a:r>
            <a:endParaRPr lang="en-US" sz="4460" dirty="0"/>
          </a:p>
        </p:txBody>
      </p:sp>
      <p:sp>
        <p:nvSpPr>
          <p:cNvPr id="5" name="Text 1"/>
          <p:cNvSpPr/>
          <p:nvPr/>
        </p:nvSpPr>
        <p:spPr>
          <a:xfrm>
            <a:off x="6647688" y="3657600"/>
            <a:ext cx="7196328"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Let's Connect.</a:t>
            </a:r>
            <a:endParaRPr lang="en-US" sz="1780" dirty="0"/>
          </a:p>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Website: englisholympiad.net</a:t>
            </a:r>
            <a:endParaRPr lang="en-US" sz="1780" dirty="0"/>
          </a:p>
        </p:txBody>
      </p:sp>
      <p:sp>
        <p:nvSpPr>
          <p:cNvPr id="6" name="Text 2"/>
          <p:cNvSpPr/>
          <p:nvPr/>
        </p:nvSpPr>
        <p:spPr>
          <a:xfrm>
            <a:off x="6647688" y="4471416"/>
            <a:ext cx="7196328"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Email: </a:t>
            </a:r>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amansenglish@gmail.com</a:t>
            </a:r>
            <a:endParaRPr lang="en-US" sz="1780" dirty="0"/>
          </a:p>
        </p:txBody>
      </p:sp>
      <p:sp>
        <p:nvSpPr>
          <p:cNvPr id="7" name="Text 3"/>
          <p:cNvSpPr/>
          <p:nvPr/>
        </p:nvSpPr>
        <p:spPr>
          <a:xfrm>
            <a:off x="6647688" y="5010912"/>
            <a:ext cx="7196328"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Phone Number: 01761894704</a:t>
            </a:r>
            <a:endParaRPr lang="en-US" sz="178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sp>
        <p:nvSpPr>
          <p:cNvPr id="4" name="Text 0"/>
          <p:cNvSpPr/>
          <p:nvPr/>
        </p:nvSpPr>
        <p:spPr>
          <a:xfrm>
            <a:off x="795528" y="3502152"/>
            <a:ext cx="13048488" cy="978408"/>
          </a:xfrm>
          <a:prstGeom prst="rect">
            <a:avLst/>
          </a:prstGeom>
          <a:noFill/>
          <a:ln/>
        </p:spPr>
        <p:txBody>
          <a:bodyPr wrap="none" lIns="0" tIns="0" rIns="0" bIns="0" rtlCol="0" anchor="ctr"/>
          <a:lstStyle/>
          <a:p>
            <a:pPr algn="ctr" indent="0" marL="0">
              <a:lnSpc>
                <a:spcPts val="7700"/>
              </a:lnSpc>
              <a:buNone/>
            </a:pPr>
            <a:r>
              <a:rPr lang="en-US" sz="6160" dirty="0">
                <a:solidFill>
                  <a:srgbClr val="000000"/>
                </a:solidFill>
                <a:latin typeface="思源黑体-思源黑体-SemiBold" pitchFamily="34" charset="0"/>
                <a:ea typeface="思源黑体-思源黑体-SemiBold" pitchFamily="34" charset="-122"/>
                <a:cs typeface="思源黑体-思源黑体-SemiBold" pitchFamily="34" charset="-120"/>
              </a:rPr>
              <a:t>Thank You</a:t>
            </a:r>
            <a:endParaRPr lang="en-US" sz="616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sp>
        <p:nvSpPr>
          <p:cNvPr id="4" name="Text 0"/>
          <p:cNvSpPr/>
          <p:nvPr/>
        </p:nvSpPr>
        <p:spPr>
          <a:xfrm>
            <a:off x="795528" y="1709928"/>
            <a:ext cx="13048488" cy="978408"/>
          </a:xfrm>
          <a:prstGeom prst="rect">
            <a:avLst/>
          </a:prstGeom>
          <a:noFill/>
          <a:ln/>
        </p:spPr>
        <p:txBody>
          <a:bodyPr wrap="none" lIns="0" tIns="0" rIns="0" bIns="0" rtlCol="0" anchor="ctr"/>
          <a:lstStyle/>
          <a:p>
            <a:pPr algn="l" indent="0" marL="0">
              <a:lnSpc>
                <a:spcPts val="7700"/>
              </a:lnSpc>
              <a:buNone/>
            </a:pPr>
            <a:r>
              <a:rPr lang="en-US" sz="6160" dirty="0">
                <a:solidFill>
                  <a:srgbClr val="000000"/>
                </a:solidFill>
                <a:latin typeface="思源黑体-思源黑体-SemiBold" pitchFamily="34" charset="0"/>
                <a:ea typeface="思源黑体-思源黑体-SemiBold" pitchFamily="34" charset="-122"/>
                <a:cs typeface="思源黑体-思源黑体-SemiBold" pitchFamily="34" charset="-120"/>
              </a:rPr>
              <a:t>CONTENTS</a:t>
            </a:r>
            <a:endParaRPr lang="en-US" sz="6160" dirty="0"/>
          </a:p>
        </p:txBody>
      </p:sp>
      <p:sp>
        <p:nvSpPr>
          <p:cNvPr id="5" name="Text 1"/>
          <p:cNvSpPr/>
          <p:nvPr/>
        </p:nvSpPr>
        <p:spPr>
          <a:xfrm>
            <a:off x="1024128" y="3172968"/>
            <a:ext cx="2642616"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1. Our Mission</a:t>
            </a:r>
            <a:endParaRPr lang="en-US" sz="2230" dirty="0"/>
          </a:p>
        </p:txBody>
      </p:sp>
      <p:sp>
        <p:nvSpPr>
          <p:cNvPr id="6" name="Text 2"/>
          <p:cNvSpPr/>
          <p:nvPr/>
        </p:nvSpPr>
        <p:spPr>
          <a:xfrm>
            <a:off x="1024128" y="4562856"/>
            <a:ext cx="2642616" cy="713232"/>
          </a:xfrm>
          <a:prstGeom prst="rect">
            <a:avLst/>
          </a:prstGeom>
          <a:noFill/>
          <a:ln/>
        </p:spPr>
        <p:txBody>
          <a:bodyPr wrap="squar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5. Our Journey &amp; Milestones</a:t>
            </a:r>
            <a:endParaRPr lang="en-US" sz="2230" dirty="0"/>
          </a:p>
        </p:txBody>
      </p:sp>
      <p:sp>
        <p:nvSpPr>
          <p:cNvPr id="7" name="Text 3"/>
          <p:cNvSpPr/>
          <p:nvPr/>
        </p:nvSpPr>
        <p:spPr>
          <a:xfrm>
            <a:off x="4343400" y="3172968"/>
            <a:ext cx="2642616" cy="713232"/>
          </a:xfrm>
          <a:prstGeom prst="rect">
            <a:avLst/>
          </a:prstGeom>
          <a:noFill/>
          <a:ln/>
        </p:spPr>
        <p:txBody>
          <a:bodyPr wrap="squar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2. Problem in the Market</a:t>
            </a:r>
            <a:endParaRPr lang="en-US" sz="2230" dirty="0"/>
          </a:p>
        </p:txBody>
      </p:sp>
      <p:sp>
        <p:nvSpPr>
          <p:cNvPr id="8" name="Text 4"/>
          <p:cNvSpPr/>
          <p:nvPr/>
        </p:nvSpPr>
        <p:spPr>
          <a:xfrm>
            <a:off x="1024128" y="5952744"/>
            <a:ext cx="2642616"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9. Our Impact</a:t>
            </a:r>
            <a:endParaRPr lang="en-US" sz="2230" dirty="0"/>
          </a:p>
        </p:txBody>
      </p:sp>
      <p:sp>
        <p:nvSpPr>
          <p:cNvPr id="9" name="Text 5"/>
          <p:cNvSpPr/>
          <p:nvPr/>
        </p:nvSpPr>
        <p:spPr>
          <a:xfrm>
            <a:off x="4343400" y="4562856"/>
            <a:ext cx="2642616" cy="713232"/>
          </a:xfrm>
          <a:prstGeom prst="rect">
            <a:avLst/>
          </a:prstGeom>
          <a:noFill/>
          <a:ln/>
        </p:spPr>
        <p:txBody>
          <a:bodyPr wrap="squar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6. Proven Traction &amp; Global Reach</a:t>
            </a:r>
            <a:endParaRPr lang="en-US" sz="2230" dirty="0"/>
          </a:p>
        </p:txBody>
      </p:sp>
      <p:sp>
        <p:nvSpPr>
          <p:cNvPr id="10" name="Text 6"/>
          <p:cNvSpPr/>
          <p:nvPr/>
        </p:nvSpPr>
        <p:spPr>
          <a:xfrm>
            <a:off x="4343400" y="5952744"/>
            <a:ext cx="2642616"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10. Join Us</a:t>
            </a:r>
            <a:endParaRPr lang="en-US" sz="2230" dirty="0"/>
          </a:p>
        </p:txBody>
      </p:sp>
      <p:sp>
        <p:nvSpPr>
          <p:cNvPr id="11" name="Text 7"/>
          <p:cNvSpPr/>
          <p:nvPr/>
        </p:nvSpPr>
        <p:spPr>
          <a:xfrm>
            <a:off x="7662672" y="3172968"/>
            <a:ext cx="2642616"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3. Our Solution</a:t>
            </a:r>
            <a:endParaRPr lang="en-US" sz="2230" dirty="0"/>
          </a:p>
        </p:txBody>
      </p:sp>
      <p:sp>
        <p:nvSpPr>
          <p:cNvPr id="12" name="Text 8"/>
          <p:cNvSpPr/>
          <p:nvPr/>
        </p:nvSpPr>
        <p:spPr>
          <a:xfrm>
            <a:off x="7662672" y="4562856"/>
            <a:ext cx="2642616"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7. How It Works</a:t>
            </a:r>
            <a:endParaRPr lang="en-US" sz="2230" dirty="0"/>
          </a:p>
        </p:txBody>
      </p:sp>
      <p:sp>
        <p:nvSpPr>
          <p:cNvPr id="13" name="Text 9"/>
          <p:cNvSpPr/>
          <p:nvPr/>
        </p:nvSpPr>
        <p:spPr>
          <a:xfrm>
            <a:off x="7662672" y="5952744"/>
            <a:ext cx="2642616"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11. Thank You</a:t>
            </a:r>
            <a:endParaRPr lang="en-US" sz="2230" dirty="0"/>
          </a:p>
        </p:txBody>
      </p:sp>
      <p:sp>
        <p:nvSpPr>
          <p:cNvPr id="14" name="Text 10"/>
          <p:cNvSpPr/>
          <p:nvPr/>
        </p:nvSpPr>
        <p:spPr>
          <a:xfrm>
            <a:off x="10972800" y="3172968"/>
            <a:ext cx="2642616" cy="713232"/>
          </a:xfrm>
          <a:prstGeom prst="rect">
            <a:avLst/>
          </a:prstGeom>
          <a:noFill/>
          <a:ln/>
        </p:spPr>
        <p:txBody>
          <a:bodyPr wrap="squar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4. Our Complete Ecosystem</a:t>
            </a:r>
            <a:endParaRPr lang="en-US" sz="2230" dirty="0"/>
          </a:p>
        </p:txBody>
      </p:sp>
      <p:sp>
        <p:nvSpPr>
          <p:cNvPr id="15" name="Text 11"/>
          <p:cNvSpPr/>
          <p:nvPr/>
        </p:nvSpPr>
        <p:spPr>
          <a:xfrm>
            <a:off x="10972800" y="4562856"/>
            <a:ext cx="2642616"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8. Market Size</a:t>
            </a:r>
            <a:endParaRPr lang="en-US" sz="223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9656064" y="0"/>
            <a:ext cx="4974336" cy="8238744"/>
          </a:xfrm>
          <a:prstGeom prst="rect">
            <a:avLst/>
          </a:prstGeom>
        </p:spPr>
      </p:pic>
      <p:sp>
        <p:nvSpPr>
          <p:cNvPr id="4" name="Text 0"/>
          <p:cNvSpPr/>
          <p:nvPr/>
        </p:nvSpPr>
        <p:spPr>
          <a:xfrm>
            <a:off x="795528" y="2807208"/>
            <a:ext cx="8074152" cy="713232"/>
          </a:xfrm>
          <a:prstGeom prst="rect">
            <a:avLst/>
          </a:prstGeom>
          <a:noFill/>
          <a:ln/>
        </p:spPr>
        <p:txBody>
          <a:bodyPr wrap="none" lIns="0" tIns="0" rIns="0" bIns="0" rtlCol="0" anchor="ctr"/>
          <a:lstStyle/>
          <a:p>
            <a:pPr algn="l" indent="0" marL="0">
              <a:lnSpc>
                <a:spcPts val="5580"/>
              </a:lnSpc>
              <a:buNone/>
            </a:pPr>
            <a:r>
              <a:rPr lang="en-US" sz="4460" dirty="0">
                <a:solidFill>
                  <a:srgbClr val="000000"/>
                </a:solidFill>
                <a:latin typeface="思源黑体-思源黑体-SemiBold" pitchFamily="34" charset="0"/>
                <a:ea typeface="思源黑体-思源黑体-SemiBold" pitchFamily="34" charset="-122"/>
                <a:cs typeface="思源黑体-思源黑体-SemiBold" pitchFamily="34" charset="-120"/>
              </a:rPr>
              <a:t>1. Our Mission</a:t>
            </a:r>
            <a:endParaRPr lang="en-US" sz="4460" dirty="0"/>
          </a:p>
        </p:txBody>
      </p:sp>
      <p:sp>
        <p:nvSpPr>
          <p:cNvPr id="5" name="Text 1"/>
          <p:cNvSpPr/>
          <p:nvPr/>
        </p:nvSpPr>
        <p:spPr>
          <a:xfrm>
            <a:off x="795528" y="3767328"/>
            <a:ext cx="8074152" cy="1417320"/>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To empower students from non-native English-speaking countries by providing a global platform to compete, learn, and grow as the leaders of tomorrow. We are dedicated to inspiring leadership through excellence in the English language, preparing young minds to face global challenges with conviction and care.</a:t>
            </a:r>
            <a:endParaRPr lang="en-US" sz="178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pic>
        <p:nvPicPr>
          <p:cNvPr id="4" name="Image 2" descr="preencoded.png">    </p:cNvPr>
          <p:cNvPicPr>
            <a:picLocks noChangeAspect="1"/>
          </p:cNvPicPr>
          <p:nvPr/>
        </p:nvPicPr>
        <p:blipFill>
          <a:blip r:embed="rId3"/>
          <a:stretch>
            <a:fillRect/>
          </a:stretch>
        </p:blipFill>
        <p:spPr>
          <a:xfrm>
            <a:off x="786384" y="3657600"/>
            <a:ext cx="4233672" cy="2423160"/>
          </a:xfrm>
          <a:prstGeom prst="rect">
            <a:avLst/>
          </a:prstGeom>
        </p:spPr>
      </p:pic>
      <p:pic>
        <p:nvPicPr>
          <p:cNvPr id="5" name="Image 3" descr="preencoded.png">    </p:cNvPr>
          <p:cNvPicPr>
            <a:picLocks noChangeAspect="1"/>
          </p:cNvPicPr>
          <p:nvPr/>
        </p:nvPicPr>
        <p:blipFill>
          <a:blip r:embed="rId4"/>
          <a:stretch>
            <a:fillRect/>
          </a:stretch>
        </p:blipFill>
        <p:spPr>
          <a:xfrm>
            <a:off x="5202936" y="3657600"/>
            <a:ext cx="4233672" cy="2423160"/>
          </a:xfrm>
          <a:prstGeom prst="rect">
            <a:avLst/>
          </a:prstGeom>
        </p:spPr>
      </p:pic>
      <p:pic>
        <p:nvPicPr>
          <p:cNvPr id="6" name="Image 4" descr="preencoded.png">    </p:cNvPr>
          <p:cNvPicPr>
            <a:picLocks noChangeAspect="1"/>
          </p:cNvPicPr>
          <p:nvPr/>
        </p:nvPicPr>
        <p:blipFill>
          <a:blip r:embed="rId5"/>
          <a:stretch>
            <a:fillRect/>
          </a:stretch>
        </p:blipFill>
        <p:spPr>
          <a:xfrm>
            <a:off x="9628632" y="3657600"/>
            <a:ext cx="4233672" cy="2423160"/>
          </a:xfrm>
          <a:prstGeom prst="rect">
            <a:avLst/>
          </a:prstGeom>
        </p:spPr>
      </p:pic>
      <p:sp>
        <p:nvSpPr>
          <p:cNvPr id="7" name="Text 0"/>
          <p:cNvSpPr/>
          <p:nvPr/>
        </p:nvSpPr>
        <p:spPr>
          <a:xfrm>
            <a:off x="795528" y="2176272"/>
            <a:ext cx="13048488" cy="713232"/>
          </a:xfrm>
          <a:prstGeom prst="rect">
            <a:avLst/>
          </a:prstGeom>
          <a:noFill/>
          <a:ln/>
        </p:spPr>
        <p:txBody>
          <a:bodyPr wrap="none" lIns="0" tIns="0" rIns="0" bIns="0" rtlCol="0" anchor="ctr"/>
          <a:lstStyle/>
          <a:p>
            <a:pPr algn="l" indent="0" marL="0">
              <a:lnSpc>
                <a:spcPts val="5580"/>
              </a:lnSpc>
              <a:buNone/>
            </a:pPr>
            <a:r>
              <a:rPr lang="en-US" sz="4460" dirty="0">
                <a:solidFill>
                  <a:srgbClr val="000000"/>
                </a:solidFill>
                <a:latin typeface="思源黑体-思源黑体-SemiBold" pitchFamily="34" charset="0"/>
                <a:ea typeface="思源黑体-思源黑体-SemiBold" pitchFamily="34" charset="-122"/>
                <a:cs typeface="思源黑体-思源黑体-SemiBold" pitchFamily="34" charset="-120"/>
              </a:rPr>
              <a:t>2. Problem in the Market</a:t>
            </a:r>
            <a:endParaRPr lang="en-US" sz="4460" dirty="0"/>
          </a:p>
        </p:txBody>
      </p:sp>
      <p:sp>
        <p:nvSpPr>
          <p:cNvPr id="8" name="Text 1"/>
          <p:cNvSpPr/>
          <p:nvPr/>
        </p:nvSpPr>
        <p:spPr>
          <a:xfrm>
            <a:off x="795528" y="3136392"/>
            <a:ext cx="13048488"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A fragmented market fails to connect academic learning with real-world validation.</a:t>
            </a:r>
            <a:endParaRPr lang="en-US" sz="1780" dirty="0"/>
          </a:p>
        </p:txBody>
      </p:sp>
      <p:sp>
        <p:nvSpPr>
          <p:cNvPr id="9" name="Text 2"/>
          <p:cNvSpPr/>
          <p:nvPr/>
        </p:nvSpPr>
        <p:spPr>
          <a:xfrm>
            <a:off x="1042416" y="3922776"/>
            <a:ext cx="3721608"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Gap in Credibility</a:t>
            </a:r>
            <a:endParaRPr lang="en-US" sz="2230" dirty="0"/>
          </a:p>
        </p:txBody>
      </p:sp>
      <p:sp>
        <p:nvSpPr>
          <p:cNvPr id="10" name="Text 3"/>
          <p:cNvSpPr/>
          <p:nvPr/>
        </p:nvSpPr>
        <p:spPr>
          <a:xfrm>
            <a:off x="1042416" y="4407408"/>
            <a:ext cx="3721608" cy="1417320"/>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Parents and students seek prestigious, globally recognized extracurriculars, but few accessible options exist beyond expensive, high-stakes exams.</a:t>
            </a:r>
            <a:endParaRPr lang="en-US" sz="1780" dirty="0"/>
          </a:p>
        </p:txBody>
      </p:sp>
      <p:sp>
        <p:nvSpPr>
          <p:cNvPr id="11" name="Text 4"/>
          <p:cNvSpPr/>
          <p:nvPr/>
        </p:nvSpPr>
        <p:spPr>
          <a:xfrm>
            <a:off x="5458968" y="3922776"/>
            <a:ext cx="3721608"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Lack of a Global Stage</a:t>
            </a:r>
            <a:endParaRPr lang="en-US" sz="2230" dirty="0"/>
          </a:p>
        </p:txBody>
      </p:sp>
      <p:sp>
        <p:nvSpPr>
          <p:cNvPr id="12" name="Text 5"/>
          <p:cNvSpPr/>
          <p:nvPr/>
        </p:nvSpPr>
        <p:spPr>
          <a:xfrm>
            <a:off x="5458968" y="4407408"/>
            <a:ext cx="3721608" cy="1417320"/>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Talented students have no central platform to benchmark their English skills against international peers in a competitive, motivating environment.</a:t>
            </a:r>
            <a:endParaRPr lang="en-US" sz="1780" dirty="0"/>
          </a:p>
        </p:txBody>
      </p:sp>
      <p:sp>
        <p:nvSpPr>
          <p:cNvPr id="13" name="Text 6"/>
          <p:cNvSpPr/>
          <p:nvPr/>
        </p:nvSpPr>
        <p:spPr>
          <a:xfrm>
            <a:off x="9884664" y="3922776"/>
            <a:ext cx="3721608" cy="356616"/>
          </a:xfrm>
          <a:prstGeom prst="rect">
            <a:avLst/>
          </a:prstGeom>
          <a:noFill/>
          <a:ln/>
        </p:spPr>
        <p:txBody>
          <a:bodyPr wrap="none" lIns="0" tIns="0" rIns="0" bIns="0" rtlCol="0" anchor="ctr"/>
          <a:lstStyle/>
          <a:p>
            <a:pPr algn="l" indent="0" marL="0">
              <a:lnSpc>
                <a:spcPts val="2790"/>
              </a:lnSpc>
              <a:buNone/>
            </a:pPr>
            <a:r>
              <a:rPr lang="en-US" sz="2230" dirty="0">
                <a:solidFill>
                  <a:srgbClr val="000000"/>
                </a:solidFill>
                <a:latin typeface="思源黑体-思源黑体-SemiBold" pitchFamily="34" charset="0"/>
                <a:ea typeface="思源黑体-思源黑体-SemiBold" pitchFamily="34" charset="-122"/>
                <a:cs typeface="思源黑体-思源黑体-SemiBold" pitchFamily="34" charset="-120"/>
              </a:rPr>
              <a:t>Theory vs. Application</a:t>
            </a:r>
            <a:endParaRPr lang="en-US" sz="2230" dirty="0"/>
          </a:p>
        </p:txBody>
      </p:sp>
      <p:sp>
        <p:nvSpPr>
          <p:cNvPr id="14" name="Text 7"/>
          <p:cNvSpPr/>
          <p:nvPr/>
        </p:nvSpPr>
        <p:spPr>
          <a:xfrm>
            <a:off x="9884664" y="4407408"/>
            <a:ext cx="3721608" cy="1417320"/>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 Standard education focuses on grammar and vocabulary but often neglects the practical communication and leadership skills required for global success.</a:t>
            </a:r>
            <a:endParaRPr lang="en-US" sz="178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5852160" cy="8238744"/>
          </a:xfrm>
          <a:prstGeom prst="rect">
            <a:avLst/>
          </a:prstGeom>
        </p:spPr>
      </p:pic>
      <p:pic>
        <p:nvPicPr>
          <p:cNvPr id="4" name="Image 2" descr="preencoded.png">    </p:cNvPr>
          <p:cNvPicPr>
            <a:picLocks noChangeAspect="1"/>
          </p:cNvPicPr>
          <p:nvPr/>
        </p:nvPicPr>
        <p:blipFill>
          <a:blip r:embed="rId3"/>
          <a:stretch>
            <a:fillRect/>
          </a:stretch>
        </p:blipFill>
        <p:spPr>
          <a:xfrm>
            <a:off x="6638544" y="2066544"/>
            <a:ext cx="7223760" cy="1682496"/>
          </a:xfrm>
          <a:prstGeom prst="rect">
            <a:avLst/>
          </a:prstGeom>
        </p:spPr>
      </p:pic>
      <p:pic>
        <p:nvPicPr>
          <p:cNvPr id="5" name="Image 3" descr="preencoded.png">    </p:cNvPr>
          <p:cNvPicPr>
            <a:picLocks noChangeAspect="1"/>
          </p:cNvPicPr>
          <p:nvPr/>
        </p:nvPicPr>
        <p:blipFill>
          <a:blip r:embed="rId4"/>
          <a:stretch>
            <a:fillRect/>
          </a:stretch>
        </p:blipFill>
        <p:spPr>
          <a:xfrm>
            <a:off x="6638544" y="3867912"/>
            <a:ext cx="7223760" cy="1682496"/>
          </a:xfrm>
          <a:prstGeom prst="rect">
            <a:avLst/>
          </a:prstGeom>
        </p:spPr>
      </p:pic>
      <p:pic>
        <p:nvPicPr>
          <p:cNvPr id="6" name="Image 4" descr="preencoded.png">    </p:cNvPr>
          <p:cNvPicPr>
            <a:picLocks noChangeAspect="1"/>
          </p:cNvPicPr>
          <p:nvPr/>
        </p:nvPicPr>
        <p:blipFill>
          <a:blip r:embed="rId5"/>
          <a:stretch>
            <a:fillRect/>
          </a:stretch>
        </p:blipFill>
        <p:spPr>
          <a:xfrm>
            <a:off x="6638544" y="5660136"/>
            <a:ext cx="7223760" cy="1682496"/>
          </a:xfrm>
          <a:prstGeom prst="rect">
            <a:avLst/>
          </a:prstGeom>
        </p:spPr>
      </p:pic>
      <p:pic>
        <p:nvPicPr>
          <p:cNvPr id="7" name="Image 5" descr="preencoded.png">    </p:cNvPr>
          <p:cNvPicPr>
            <a:picLocks noChangeAspect="1"/>
          </p:cNvPicPr>
          <p:nvPr/>
        </p:nvPicPr>
        <p:blipFill>
          <a:blip r:embed="rId6"/>
          <a:stretch>
            <a:fillRect/>
          </a:stretch>
        </p:blipFill>
        <p:spPr>
          <a:xfrm>
            <a:off x="6812280" y="2834640"/>
            <a:ext cx="6867144" cy="731520"/>
          </a:xfrm>
          <a:prstGeom prst="rect">
            <a:avLst/>
          </a:prstGeom>
        </p:spPr>
      </p:pic>
      <p:pic>
        <p:nvPicPr>
          <p:cNvPr id="8" name="Image 6" descr="preencoded.png">    </p:cNvPr>
          <p:cNvPicPr>
            <a:picLocks noChangeAspect="1"/>
          </p:cNvPicPr>
          <p:nvPr/>
        </p:nvPicPr>
        <p:blipFill>
          <a:blip r:embed="rId7"/>
          <a:stretch>
            <a:fillRect/>
          </a:stretch>
        </p:blipFill>
        <p:spPr>
          <a:xfrm>
            <a:off x="6812280" y="4626864"/>
            <a:ext cx="6867144" cy="731520"/>
          </a:xfrm>
          <a:prstGeom prst="rect">
            <a:avLst/>
          </a:prstGeom>
        </p:spPr>
      </p:pic>
      <p:pic>
        <p:nvPicPr>
          <p:cNvPr id="9" name="Image 7" descr="preencoded.png">    </p:cNvPr>
          <p:cNvPicPr>
            <a:picLocks noChangeAspect="1"/>
          </p:cNvPicPr>
          <p:nvPr/>
        </p:nvPicPr>
        <p:blipFill>
          <a:blip r:embed="rId8"/>
          <a:stretch>
            <a:fillRect/>
          </a:stretch>
        </p:blipFill>
        <p:spPr>
          <a:xfrm>
            <a:off x="6812280" y="6419088"/>
            <a:ext cx="6867144" cy="731520"/>
          </a:xfrm>
          <a:prstGeom prst="rect">
            <a:avLst/>
          </a:prstGeom>
        </p:spPr>
      </p:pic>
      <p:pic>
        <p:nvPicPr>
          <p:cNvPr id="10" name="Image 8" descr="preencoded.png">    </p:cNvPr>
          <p:cNvPicPr>
            <a:picLocks noChangeAspect="1"/>
          </p:cNvPicPr>
          <p:nvPr/>
        </p:nvPicPr>
        <p:blipFill>
          <a:blip r:embed="rId9"/>
          <a:stretch>
            <a:fillRect/>
          </a:stretch>
        </p:blipFill>
        <p:spPr>
          <a:xfrm>
            <a:off x="6793992" y="2231136"/>
            <a:ext cx="475488" cy="475488"/>
          </a:xfrm>
          <a:prstGeom prst="rect">
            <a:avLst/>
          </a:prstGeom>
        </p:spPr>
      </p:pic>
      <p:pic>
        <p:nvPicPr>
          <p:cNvPr id="11" name="Image 9" descr="preencoded.png">    </p:cNvPr>
          <p:cNvPicPr>
            <a:picLocks noChangeAspect="1"/>
          </p:cNvPicPr>
          <p:nvPr/>
        </p:nvPicPr>
        <p:blipFill>
          <a:blip r:embed="rId10"/>
          <a:stretch>
            <a:fillRect/>
          </a:stretch>
        </p:blipFill>
        <p:spPr>
          <a:xfrm>
            <a:off x="6793992" y="4023360"/>
            <a:ext cx="475488" cy="475488"/>
          </a:xfrm>
          <a:prstGeom prst="rect">
            <a:avLst/>
          </a:prstGeom>
        </p:spPr>
      </p:pic>
      <p:pic>
        <p:nvPicPr>
          <p:cNvPr id="12" name="Image 10" descr="preencoded.png">    </p:cNvPr>
          <p:cNvPicPr>
            <a:picLocks noChangeAspect="1"/>
          </p:cNvPicPr>
          <p:nvPr/>
        </p:nvPicPr>
        <p:blipFill>
          <a:blip r:embed="rId11"/>
          <a:stretch>
            <a:fillRect/>
          </a:stretch>
        </p:blipFill>
        <p:spPr>
          <a:xfrm>
            <a:off x="6793992" y="5815584"/>
            <a:ext cx="475488" cy="475488"/>
          </a:xfrm>
          <a:prstGeom prst="rect">
            <a:avLst/>
          </a:prstGeom>
        </p:spPr>
      </p:pic>
      <p:sp>
        <p:nvSpPr>
          <p:cNvPr id="13" name="Text 0"/>
          <p:cNvSpPr/>
          <p:nvPr/>
        </p:nvSpPr>
        <p:spPr>
          <a:xfrm>
            <a:off x="6647688" y="923544"/>
            <a:ext cx="7196328" cy="466344"/>
          </a:xfrm>
          <a:prstGeom prst="rect">
            <a:avLst/>
          </a:prstGeom>
          <a:noFill/>
          <a:ln/>
        </p:spPr>
        <p:txBody>
          <a:bodyPr wrap="none" lIns="0" tIns="0" rIns="0" bIns="0" rtlCol="0" anchor="ctr"/>
          <a:lstStyle/>
          <a:p>
            <a:pPr algn="l" indent="0" marL="0">
              <a:lnSpc>
                <a:spcPts val="3620"/>
              </a:lnSpc>
              <a:buNone/>
            </a:pPr>
            <a:r>
              <a:rPr lang="en-US" sz="2900" dirty="0">
                <a:solidFill>
                  <a:srgbClr val="000000"/>
                </a:solidFill>
                <a:latin typeface="思源黑体-思源黑体-SemiBold" pitchFamily="34" charset="0"/>
                <a:ea typeface="思源黑体-思源黑体-SemiBold" pitchFamily="34" charset="-122"/>
                <a:cs typeface="思源黑体-思源黑体-SemiBold" pitchFamily="34" charset="-120"/>
              </a:rPr>
              <a:t>3. Our Solution</a:t>
            </a:r>
            <a:endParaRPr lang="en-US" sz="2900" dirty="0"/>
          </a:p>
        </p:txBody>
      </p:sp>
      <p:sp>
        <p:nvSpPr>
          <p:cNvPr id="14" name="Text 1"/>
          <p:cNvSpPr/>
          <p:nvPr/>
        </p:nvSpPr>
        <p:spPr>
          <a:xfrm>
            <a:off x="6647688" y="1554480"/>
            <a:ext cx="7196328" cy="374904"/>
          </a:xfrm>
          <a:prstGeom prst="rect">
            <a:avLst/>
          </a:prstGeom>
          <a:noFill/>
          <a:ln/>
        </p:spPr>
        <p:txBody>
          <a:bodyPr wrap="square" lIns="0" tIns="0" rIns="0" bIns="0" rtlCol="0" anchor="ctr"/>
          <a:lstStyle/>
          <a:p>
            <a:pPr algn="l" indent="0" marL="0">
              <a:lnSpc>
                <a:spcPts val="1450"/>
              </a:lnSpc>
              <a:buNone/>
            </a:pPr>
            <a:r>
              <a:rPr lang="en-US" sz="1160" dirty="0">
                <a:solidFill>
                  <a:srgbClr val="000000"/>
                </a:solidFill>
                <a:latin typeface="思源黑体-思源黑体-Medium" pitchFamily="34" charset="0"/>
                <a:ea typeface="思源黑体-思源黑体-Medium" pitchFamily="34" charset="-122"/>
                <a:cs typeface="思源黑体-思源黑体-Medium" pitchFamily="34" charset="-120"/>
              </a:rPr>
              <a:t>A unified global platform for English proficiency and leadership development. English Olympiad provides a three-pronged solution:</a:t>
            </a:r>
            <a:endParaRPr lang="en-US" sz="1160" dirty="0"/>
          </a:p>
        </p:txBody>
      </p:sp>
      <p:sp>
        <p:nvSpPr>
          <p:cNvPr id="15" name="Text 2"/>
          <p:cNvSpPr/>
          <p:nvPr/>
        </p:nvSpPr>
        <p:spPr>
          <a:xfrm>
            <a:off x="6976872" y="2331720"/>
            <a:ext cx="118872" cy="283464"/>
          </a:xfrm>
          <a:prstGeom prst="rect">
            <a:avLst/>
          </a:prstGeom>
          <a:noFill/>
          <a:ln/>
        </p:spPr>
        <p:txBody>
          <a:bodyPr wrap="none" lIns="0" tIns="0" rIns="0" bIns="0" rtlCol="0" anchor="ctr"/>
          <a:lstStyle/>
          <a:p>
            <a:pPr algn="l" indent="0" marL="0">
              <a:lnSpc>
                <a:spcPts val="1880"/>
              </a:lnSpc>
              <a:buNone/>
            </a:pPr>
            <a:r>
              <a:rPr lang="en-US" sz="1560" dirty="0">
                <a:solidFill>
                  <a:srgbClr val="4D4D4D"/>
                </a:solidFill>
                <a:latin typeface="思源黑体-思源黑体-Medium" pitchFamily="34" charset="0"/>
                <a:ea typeface="思源黑体-思源黑体-Medium" pitchFamily="34" charset="-122"/>
                <a:cs typeface="思源黑体-思源黑体-Medium" pitchFamily="34" charset="-120"/>
              </a:rPr>
              <a:t>1</a:t>
            </a:r>
            <a:endParaRPr lang="en-US" sz="1560" dirty="0"/>
          </a:p>
        </p:txBody>
      </p:sp>
      <p:sp>
        <p:nvSpPr>
          <p:cNvPr id="16" name="Text 3"/>
          <p:cNvSpPr/>
          <p:nvPr/>
        </p:nvSpPr>
        <p:spPr>
          <a:xfrm>
            <a:off x="6812280" y="2834640"/>
            <a:ext cx="6867144" cy="237744"/>
          </a:xfrm>
          <a:prstGeom prst="rect">
            <a:avLst/>
          </a:prstGeom>
          <a:noFill/>
          <a:ln/>
        </p:spPr>
        <p:txBody>
          <a:bodyPr wrap="none" lIns="0" tIns="0" rIns="0" bIns="0" rtlCol="0" anchor="ctr"/>
          <a:lstStyle/>
          <a:p>
            <a:pPr algn="l" indent="0" marL="0">
              <a:lnSpc>
                <a:spcPts val="1810"/>
              </a:lnSpc>
              <a:buNone/>
            </a:pPr>
            <a:r>
              <a:rPr lang="en-US" sz="1450" dirty="0">
                <a:solidFill>
                  <a:srgbClr val="000000"/>
                </a:solidFill>
                <a:latin typeface="思源黑体-思源黑体-SemiBold" pitchFamily="34" charset="0"/>
                <a:ea typeface="思源黑体-思源黑体-SemiBold" pitchFamily="34" charset="-122"/>
                <a:cs typeface="思源黑体-思源黑体-SemiBold" pitchFamily="34" charset="-120"/>
              </a:rPr>
              <a:t>Competition</a:t>
            </a:r>
            <a:endParaRPr lang="en-US" sz="1450" dirty="0"/>
          </a:p>
        </p:txBody>
      </p:sp>
      <p:sp>
        <p:nvSpPr>
          <p:cNvPr id="17" name="Text 4"/>
          <p:cNvSpPr/>
          <p:nvPr/>
        </p:nvSpPr>
        <p:spPr>
          <a:xfrm>
            <a:off x="6812280" y="3200400"/>
            <a:ext cx="6867144" cy="374904"/>
          </a:xfrm>
          <a:prstGeom prst="rect">
            <a:avLst/>
          </a:prstGeom>
          <a:noFill/>
          <a:ln/>
        </p:spPr>
        <p:txBody>
          <a:bodyPr wrap="square" lIns="0" tIns="0" rIns="0" bIns="0" rtlCol="0" anchor="ctr"/>
          <a:lstStyle/>
          <a:p>
            <a:pPr algn="l" indent="0" marL="0">
              <a:lnSpc>
                <a:spcPts val="1450"/>
              </a:lnSpc>
              <a:buNone/>
            </a:pPr>
            <a:r>
              <a:rPr lang="en-US" sz="1160" dirty="0">
                <a:solidFill>
                  <a:srgbClr val="000000"/>
                </a:solidFill>
                <a:latin typeface="思源黑体-思源黑体-Medium" pitchFamily="34" charset="0"/>
                <a:ea typeface="思源黑体-思源黑体-Medium" pitchFamily="34" charset="-122"/>
                <a:cs typeface="思源黑体-思源黑体-Medium" pitchFamily="34" charset="-120"/>
              </a:rPr>
              <a:t> We offer an accessible, prestigious, and globally recognized stage for students to prove their skills, win awards, and build their academic profiles.</a:t>
            </a:r>
            <a:endParaRPr lang="en-US" sz="1160" dirty="0"/>
          </a:p>
        </p:txBody>
      </p:sp>
      <p:sp>
        <p:nvSpPr>
          <p:cNvPr id="18" name="Text 5"/>
          <p:cNvSpPr/>
          <p:nvPr/>
        </p:nvSpPr>
        <p:spPr>
          <a:xfrm>
            <a:off x="6976872" y="4123944"/>
            <a:ext cx="118872" cy="283464"/>
          </a:xfrm>
          <a:prstGeom prst="rect">
            <a:avLst/>
          </a:prstGeom>
          <a:noFill/>
          <a:ln/>
        </p:spPr>
        <p:txBody>
          <a:bodyPr wrap="none" lIns="0" tIns="0" rIns="0" bIns="0" rtlCol="0" anchor="ctr"/>
          <a:lstStyle/>
          <a:p>
            <a:pPr algn="l" indent="0" marL="0">
              <a:lnSpc>
                <a:spcPts val="1880"/>
              </a:lnSpc>
              <a:buNone/>
            </a:pPr>
            <a:r>
              <a:rPr lang="en-US" sz="1560" dirty="0">
                <a:solidFill>
                  <a:srgbClr val="4D4D4D"/>
                </a:solidFill>
                <a:latin typeface="思源黑体-思源黑体-Medium" pitchFamily="34" charset="0"/>
                <a:ea typeface="思源黑体-思源黑体-Medium" pitchFamily="34" charset="-122"/>
                <a:cs typeface="思源黑体-思源黑体-Medium" pitchFamily="34" charset="-120"/>
              </a:rPr>
              <a:t>2</a:t>
            </a:r>
            <a:endParaRPr lang="en-US" sz="1560" dirty="0"/>
          </a:p>
        </p:txBody>
      </p:sp>
      <p:sp>
        <p:nvSpPr>
          <p:cNvPr id="19" name="Text 6"/>
          <p:cNvSpPr/>
          <p:nvPr/>
        </p:nvSpPr>
        <p:spPr>
          <a:xfrm>
            <a:off x="6812280" y="4626864"/>
            <a:ext cx="6867144" cy="237744"/>
          </a:xfrm>
          <a:prstGeom prst="rect">
            <a:avLst/>
          </a:prstGeom>
          <a:noFill/>
          <a:ln/>
        </p:spPr>
        <p:txBody>
          <a:bodyPr wrap="none" lIns="0" tIns="0" rIns="0" bIns="0" rtlCol="0" anchor="ctr"/>
          <a:lstStyle/>
          <a:p>
            <a:pPr algn="l" indent="0" marL="0">
              <a:lnSpc>
                <a:spcPts val="1810"/>
              </a:lnSpc>
              <a:buNone/>
            </a:pPr>
            <a:r>
              <a:rPr lang="en-US" sz="1450" dirty="0">
                <a:solidFill>
                  <a:srgbClr val="000000"/>
                </a:solidFill>
                <a:latin typeface="思源黑体-思源黑体-SemiBold" pitchFamily="34" charset="0"/>
                <a:ea typeface="思源黑体-思源黑体-SemiBold" pitchFamily="34" charset="-122"/>
                <a:cs typeface="思源黑体-思源黑体-SemiBold" pitchFamily="34" charset="-120"/>
              </a:rPr>
              <a:t>Community</a:t>
            </a:r>
            <a:endParaRPr lang="en-US" sz="1450" dirty="0"/>
          </a:p>
        </p:txBody>
      </p:sp>
      <p:sp>
        <p:nvSpPr>
          <p:cNvPr id="20" name="Text 7"/>
          <p:cNvSpPr/>
          <p:nvPr/>
        </p:nvSpPr>
        <p:spPr>
          <a:xfrm>
            <a:off x="6812280" y="4992624"/>
            <a:ext cx="6867144" cy="374904"/>
          </a:xfrm>
          <a:prstGeom prst="rect">
            <a:avLst/>
          </a:prstGeom>
          <a:noFill/>
          <a:ln/>
        </p:spPr>
        <p:txBody>
          <a:bodyPr wrap="square" lIns="0" tIns="0" rIns="0" bIns="0" rtlCol="0" anchor="ctr"/>
          <a:lstStyle/>
          <a:p>
            <a:pPr algn="l" indent="0" marL="0">
              <a:lnSpc>
                <a:spcPts val="1450"/>
              </a:lnSpc>
              <a:buNone/>
            </a:pPr>
            <a:r>
              <a:rPr lang="en-US" sz="1160" dirty="0">
                <a:solidFill>
                  <a:srgbClr val="000000"/>
                </a:solidFill>
                <a:latin typeface="思源黑体-思源黑体-Medium" pitchFamily="34" charset="0"/>
                <a:ea typeface="思源黑体-思源黑体-Medium" pitchFamily="34" charset="-122"/>
                <a:cs typeface="思源黑体-思源黑体-Medium" pitchFamily="34" charset="-120"/>
              </a:rPr>
              <a:t> We connect over 175,000 students and 5,000+ ambassadors, creating a powerful network for learning and growth.</a:t>
            </a:r>
            <a:endParaRPr lang="en-US" sz="1160" dirty="0"/>
          </a:p>
        </p:txBody>
      </p:sp>
      <p:sp>
        <p:nvSpPr>
          <p:cNvPr id="21" name="Text 8"/>
          <p:cNvSpPr/>
          <p:nvPr/>
        </p:nvSpPr>
        <p:spPr>
          <a:xfrm>
            <a:off x="6976872" y="5916168"/>
            <a:ext cx="118872" cy="283464"/>
          </a:xfrm>
          <a:prstGeom prst="rect">
            <a:avLst/>
          </a:prstGeom>
          <a:noFill/>
          <a:ln/>
        </p:spPr>
        <p:txBody>
          <a:bodyPr wrap="none" lIns="0" tIns="0" rIns="0" bIns="0" rtlCol="0" anchor="ctr"/>
          <a:lstStyle/>
          <a:p>
            <a:pPr algn="l" indent="0" marL="0">
              <a:lnSpc>
                <a:spcPts val="1880"/>
              </a:lnSpc>
              <a:buNone/>
            </a:pPr>
            <a:r>
              <a:rPr lang="en-US" sz="1560" dirty="0">
                <a:solidFill>
                  <a:srgbClr val="4D4D4D"/>
                </a:solidFill>
                <a:latin typeface="思源黑体-思源黑体-Medium" pitchFamily="34" charset="0"/>
                <a:ea typeface="思源黑体-思源黑体-Medium" pitchFamily="34" charset="-122"/>
                <a:cs typeface="思源黑体-思源黑体-Medium" pitchFamily="34" charset="-120"/>
              </a:rPr>
              <a:t>3</a:t>
            </a:r>
            <a:endParaRPr lang="en-US" sz="1560" dirty="0"/>
          </a:p>
        </p:txBody>
      </p:sp>
      <p:sp>
        <p:nvSpPr>
          <p:cNvPr id="22" name="Text 9"/>
          <p:cNvSpPr/>
          <p:nvPr/>
        </p:nvSpPr>
        <p:spPr>
          <a:xfrm>
            <a:off x="6812280" y="6419088"/>
            <a:ext cx="6867144" cy="237744"/>
          </a:xfrm>
          <a:prstGeom prst="rect">
            <a:avLst/>
          </a:prstGeom>
          <a:noFill/>
          <a:ln/>
        </p:spPr>
        <p:txBody>
          <a:bodyPr wrap="none" lIns="0" tIns="0" rIns="0" bIns="0" rtlCol="0" anchor="ctr"/>
          <a:lstStyle/>
          <a:p>
            <a:pPr algn="l" indent="0" marL="0">
              <a:lnSpc>
                <a:spcPts val="1810"/>
              </a:lnSpc>
              <a:buNone/>
            </a:pPr>
            <a:r>
              <a:rPr lang="en-US" sz="1450" dirty="0">
                <a:solidFill>
                  <a:srgbClr val="000000"/>
                </a:solidFill>
                <a:latin typeface="思源黑体-思源黑体-SemiBold" pitchFamily="34" charset="0"/>
                <a:ea typeface="思源黑体-思源黑体-SemiBold" pitchFamily="34" charset="-122"/>
                <a:cs typeface="思源黑体-思源黑体-SemiBold" pitchFamily="34" charset="-120"/>
              </a:rPr>
              <a:t>Development</a:t>
            </a:r>
            <a:endParaRPr lang="en-US" sz="1450" dirty="0"/>
          </a:p>
        </p:txBody>
      </p:sp>
      <p:sp>
        <p:nvSpPr>
          <p:cNvPr id="23" name="Text 10"/>
          <p:cNvSpPr/>
          <p:nvPr/>
        </p:nvSpPr>
        <p:spPr>
          <a:xfrm>
            <a:off x="6812280" y="6784848"/>
            <a:ext cx="6867144" cy="374904"/>
          </a:xfrm>
          <a:prstGeom prst="rect">
            <a:avLst/>
          </a:prstGeom>
          <a:noFill/>
          <a:ln/>
        </p:spPr>
        <p:txBody>
          <a:bodyPr wrap="square" lIns="0" tIns="0" rIns="0" bIns="0" rtlCol="0" anchor="ctr"/>
          <a:lstStyle/>
          <a:p>
            <a:pPr algn="l" indent="0" marL="0">
              <a:lnSpc>
                <a:spcPts val="1450"/>
              </a:lnSpc>
              <a:buNone/>
            </a:pPr>
            <a:r>
              <a:rPr lang="en-US" sz="1160" dirty="0">
                <a:solidFill>
                  <a:srgbClr val="000000"/>
                </a:solidFill>
                <a:latin typeface="思源黑体-思源黑体-Medium" pitchFamily="34" charset="0"/>
                <a:ea typeface="思源黑体-思源黑体-Medium" pitchFamily="34" charset="-122"/>
                <a:cs typeface="思源黑体-思源黑体-Medium" pitchFamily="34" charset="-120"/>
              </a:rPr>
              <a:t> We go beyond competition with workshops and resources that build the critical leadership and communication skills necessary for future success.</a:t>
            </a:r>
            <a:endParaRPr lang="en-US" sz="116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3310128"/>
          </a:xfrm>
          <a:prstGeom prst="rect">
            <a:avLst/>
          </a:prstGeom>
        </p:spPr>
      </p:pic>
      <p:pic>
        <p:nvPicPr>
          <p:cNvPr id="4" name="Image 2" descr="preencoded.png">    </p:cNvPr>
          <p:cNvPicPr>
            <a:picLocks noChangeAspect="1"/>
          </p:cNvPicPr>
          <p:nvPr/>
        </p:nvPicPr>
        <p:blipFill>
          <a:blip r:embed="rId3"/>
          <a:stretch>
            <a:fillRect/>
          </a:stretch>
        </p:blipFill>
        <p:spPr>
          <a:xfrm>
            <a:off x="786384" y="5413248"/>
            <a:ext cx="3145536" cy="1993392"/>
          </a:xfrm>
          <a:prstGeom prst="rect">
            <a:avLst/>
          </a:prstGeom>
        </p:spPr>
      </p:pic>
      <p:pic>
        <p:nvPicPr>
          <p:cNvPr id="5" name="Image 3" descr="preencoded.png">    </p:cNvPr>
          <p:cNvPicPr>
            <a:picLocks noChangeAspect="1"/>
          </p:cNvPicPr>
          <p:nvPr/>
        </p:nvPicPr>
        <p:blipFill>
          <a:blip r:embed="rId4"/>
          <a:stretch>
            <a:fillRect/>
          </a:stretch>
        </p:blipFill>
        <p:spPr>
          <a:xfrm>
            <a:off x="4096512" y="5413248"/>
            <a:ext cx="3145536" cy="1993392"/>
          </a:xfrm>
          <a:prstGeom prst="rect">
            <a:avLst/>
          </a:prstGeom>
        </p:spPr>
      </p:pic>
      <p:pic>
        <p:nvPicPr>
          <p:cNvPr id="6" name="Image 4" descr="preencoded.png">    </p:cNvPr>
          <p:cNvPicPr>
            <a:picLocks noChangeAspect="1"/>
          </p:cNvPicPr>
          <p:nvPr/>
        </p:nvPicPr>
        <p:blipFill>
          <a:blip r:embed="rId5"/>
          <a:stretch>
            <a:fillRect/>
          </a:stretch>
        </p:blipFill>
        <p:spPr>
          <a:xfrm>
            <a:off x="7406640" y="5413248"/>
            <a:ext cx="3145536" cy="1993392"/>
          </a:xfrm>
          <a:prstGeom prst="rect">
            <a:avLst/>
          </a:prstGeom>
        </p:spPr>
      </p:pic>
      <p:pic>
        <p:nvPicPr>
          <p:cNvPr id="7" name="Image 5" descr="preencoded.png">    </p:cNvPr>
          <p:cNvPicPr>
            <a:picLocks noChangeAspect="1"/>
          </p:cNvPicPr>
          <p:nvPr/>
        </p:nvPicPr>
        <p:blipFill>
          <a:blip r:embed="rId6"/>
          <a:stretch>
            <a:fillRect/>
          </a:stretch>
        </p:blipFill>
        <p:spPr>
          <a:xfrm>
            <a:off x="10716768" y="5413248"/>
            <a:ext cx="3145536" cy="1993392"/>
          </a:xfrm>
          <a:prstGeom prst="rect">
            <a:avLst/>
          </a:prstGeom>
        </p:spPr>
      </p:pic>
      <p:sp>
        <p:nvSpPr>
          <p:cNvPr id="8" name="Text 0"/>
          <p:cNvSpPr/>
          <p:nvPr/>
        </p:nvSpPr>
        <p:spPr>
          <a:xfrm>
            <a:off x="795528" y="4078224"/>
            <a:ext cx="13048488" cy="640080"/>
          </a:xfrm>
          <a:prstGeom prst="rect">
            <a:avLst/>
          </a:prstGeom>
          <a:noFill/>
          <a:ln/>
        </p:spPr>
        <p:txBody>
          <a:bodyPr wrap="none" lIns="0" tIns="0" rIns="0" bIns="0" rtlCol="0" anchor="ctr"/>
          <a:lstStyle/>
          <a:p>
            <a:pPr algn="l" indent="0" marL="0">
              <a:lnSpc>
                <a:spcPts val="5020"/>
              </a:lnSpc>
              <a:buNone/>
            </a:pPr>
            <a:r>
              <a:rPr lang="en-US" sz="4010" dirty="0">
                <a:solidFill>
                  <a:srgbClr val="000000"/>
                </a:solidFill>
                <a:latin typeface="思源黑体-思源黑体-SemiBold" pitchFamily="34" charset="0"/>
                <a:ea typeface="思源黑体-思源黑体-SemiBold" pitchFamily="34" charset="-122"/>
                <a:cs typeface="思源黑体-思源黑体-SemiBold" pitchFamily="34" charset="-120"/>
              </a:rPr>
              <a:t>4. Our Complete Ecosystem</a:t>
            </a:r>
            <a:endParaRPr lang="en-US" sz="4010" dirty="0"/>
          </a:p>
        </p:txBody>
      </p:sp>
      <p:sp>
        <p:nvSpPr>
          <p:cNvPr id="9" name="Text 1"/>
          <p:cNvSpPr/>
          <p:nvPr/>
        </p:nvSpPr>
        <p:spPr>
          <a:xfrm>
            <a:off x="795528" y="4946904"/>
            <a:ext cx="13048488" cy="256032"/>
          </a:xfrm>
          <a:prstGeom prst="rect">
            <a:avLst/>
          </a:prstGeom>
          <a:noFill/>
          <a:ln/>
        </p:spPr>
        <p:txBody>
          <a:bodyPr wrap="non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A full suite of tools and events to master the English language. English Olympiad offers a complete ecosystem for English learners:</a:t>
            </a:r>
            <a:endParaRPr lang="en-US" sz="1600" dirty="0"/>
          </a:p>
        </p:txBody>
      </p:sp>
      <p:sp>
        <p:nvSpPr>
          <p:cNvPr id="10" name="Text 2"/>
          <p:cNvSpPr/>
          <p:nvPr/>
        </p:nvSpPr>
        <p:spPr>
          <a:xfrm>
            <a:off x="1014984" y="5650992"/>
            <a:ext cx="2670048" cy="320040"/>
          </a:xfrm>
          <a:prstGeom prst="rect">
            <a:avLst/>
          </a:prstGeom>
          <a:noFill/>
          <a:ln/>
        </p:spPr>
        <p:txBody>
          <a:bodyPr wrap="none" lIns="0" tIns="0" rIns="0" bIns="0" rtlCol="0" anchor="ctr"/>
          <a:lstStyle/>
          <a:p>
            <a:pPr algn="l" indent="0" marL="0">
              <a:lnSpc>
                <a:spcPts val="2510"/>
              </a:lnSpc>
              <a:buNone/>
            </a:pPr>
            <a:r>
              <a:rPr lang="en-US" sz="2000" dirty="0">
                <a:solidFill>
                  <a:srgbClr val="000000"/>
                </a:solidFill>
                <a:latin typeface="思源黑体-思源黑体-SemiBold" pitchFamily="34" charset="0"/>
                <a:ea typeface="思源黑体-思源黑体-SemiBold" pitchFamily="34" charset="-122"/>
                <a:cs typeface="思源黑体-思源黑体-SemiBold" pitchFamily="34" charset="-120"/>
              </a:rPr>
              <a:t>Books &amp; Publications</a:t>
            </a:r>
            <a:endParaRPr lang="en-US" sz="2000" dirty="0"/>
          </a:p>
        </p:txBody>
      </p:sp>
      <p:sp>
        <p:nvSpPr>
          <p:cNvPr id="11" name="Text 3"/>
          <p:cNvSpPr/>
          <p:nvPr/>
        </p:nvSpPr>
        <p:spPr>
          <a:xfrm>
            <a:off x="1014984" y="6089904"/>
            <a:ext cx="2670048" cy="1024128"/>
          </a:xfrm>
          <a:prstGeom prst="rect">
            <a:avLst/>
          </a:prstGeom>
          <a:noFill/>
          <a:ln/>
        </p:spPr>
        <p:txBody>
          <a:bodyPr wrap="squar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 Access our "English Mania" books and find publications at jabpublication.com.</a:t>
            </a:r>
            <a:endParaRPr lang="en-US" sz="1600" dirty="0"/>
          </a:p>
        </p:txBody>
      </p:sp>
      <p:sp>
        <p:nvSpPr>
          <p:cNvPr id="12" name="Text 4"/>
          <p:cNvSpPr/>
          <p:nvPr/>
        </p:nvSpPr>
        <p:spPr>
          <a:xfrm>
            <a:off x="4325112" y="5650992"/>
            <a:ext cx="2670048" cy="320040"/>
          </a:xfrm>
          <a:prstGeom prst="rect">
            <a:avLst/>
          </a:prstGeom>
          <a:noFill/>
          <a:ln/>
        </p:spPr>
        <p:txBody>
          <a:bodyPr wrap="none" lIns="0" tIns="0" rIns="0" bIns="0" rtlCol="0" anchor="ctr"/>
          <a:lstStyle/>
          <a:p>
            <a:pPr algn="l" indent="0" marL="0">
              <a:lnSpc>
                <a:spcPts val="2510"/>
              </a:lnSpc>
              <a:buNone/>
            </a:pPr>
            <a:r>
              <a:rPr lang="en-US" sz="2000" dirty="0">
                <a:solidFill>
                  <a:srgbClr val="000000"/>
                </a:solidFill>
                <a:latin typeface="思源黑体-思源黑体-SemiBold" pitchFamily="34" charset="0"/>
                <a:ea typeface="思源黑体-思源黑体-SemiBold" pitchFamily="34" charset="-122"/>
                <a:cs typeface="思源黑体-思源黑体-SemiBold" pitchFamily="34" charset="-120"/>
              </a:rPr>
              <a:t>Online Courses</a:t>
            </a:r>
            <a:endParaRPr lang="en-US" sz="2000" dirty="0"/>
          </a:p>
        </p:txBody>
      </p:sp>
      <p:sp>
        <p:nvSpPr>
          <p:cNvPr id="13" name="Text 5"/>
          <p:cNvSpPr/>
          <p:nvPr/>
        </p:nvSpPr>
        <p:spPr>
          <a:xfrm>
            <a:off x="4325112" y="6089904"/>
            <a:ext cx="2670048" cy="768096"/>
          </a:xfrm>
          <a:prstGeom prst="rect">
            <a:avLst/>
          </a:prstGeom>
          <a:noFill/>
          <a:ln/>
        </p:spPr>
        <p:txBody>
          <a:bodyPr wrap="squar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 Take courses designed for all levels via educationfun.org.</a:t>
            </a:r>
            <a:endParaRPr lang="en-US" sz="1600" dirty="0"/>
          </a:p>
        </p:txBody>
      </p:sp>
      <p:sp>
        <p:nvSpPr>
          <p:cNvPr id="14" name="Text 6"/>
          <p:cNvSpPr/>
          <p:nvPr/>
        </p:nvSpPr>
        <p:spPr>
          <a:xfrm>
            <a:off x="7644384" y="5650992"/>
            <a:ext cx="2670048" cy="320040"/>
          </a:xfrm>
          <a:prstGeom prst="rect">
            <a:avLst/>
          </a:prstGeom>
          <a:noFill/>
          <a:ln/>
        </p:spPr>
        <p:txBody>
          <a:bodyPr wrap="none" lIns="0" tIns="0" rIns="0" bIns="0" rtlCol="0" anchor="ctr"/>
          <a:lstStyle/>
          <a:p>
            <a:pPr algn="l" indent="0" marL="0">
              <a:lnSpc>
                <a:spcPts val="2510"/>
              </a:lnSpc>
              <a:buNone/>
            </a:pPr>
            <a:r>
              <a:rPr lang="en-US" sz="2000" dirty="0">
                <a:solidFill>
                  <a:srgbClr val="000000"/>
                </a:solidFill>
                <a:latin typeface="思源黑体-思源黑体-SemiBold" pitchFamily="34" charset="0"/>
                <a:ea typeface="思源黑体-思源黑体-SemiBold" pitchFamily="34" charset="-122"/>
                <a:cs typeface="思源黑体-思源黑体-SemiBold" pitchFamily="34" charset="-120"/>
              </a:rPr>
              <a:t>Global Competitions</a:t>
            </a:r>
            <a:endParaRPr lang="en-US" sz="2000" dirty="0"/>
          </a:p>
        </p:txBody>
      </p:sp>
      <p:sp>
        <p:nvSpPr>
          <p:cNvPr id="15" name="Text 7"/>
          <p:cNvSpPr/>
          <p:nvPr/>
        </p:nvSpPr>
        <p:spPr>
          <a:xfrm>
            <a:off x="7644384" y="6089904"/>
            <a:ext cx="2670048" cy="768096"/>
          </a:xfrm>
          <a:prstGeom prst="rect">
            <a:avLst/>
          </a:prstGeom>
          <a:noFill/>
          <a:ln/>
        </p:spPr>
        <p:txBody>
          <a:bodyPr wrap="squar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 Compete with peers from around the world at englisholympiad.net.</a:t>
            </a:r>
            <a:endParaRPr lang="en-US" sz="1600" dirty="0"/>
          </a:p>
        </p:txBody>
      </p:sp>
      <p:sp>
        <p:nvSpPr>
          <p:cNvPr id="16" name="Text 8"/>
          <p:cNvSpPr/>
          <p:nvPr/>
        </p:nvSpPr>
        <p:spPr>
          <a:xfrm>
            <a:off x="10954512" y="5650992"/>
            <a:ext cx="2670048" cy="640080"/>
          </a:xfrm>
          <a:prstGeom prst="rect">
            <a:avLst/>
          </a:prstGeom>
          <a:noFill/>
          <a:ln/>
        </p:spPr>
        <p:txBody>
          <a:bodyPr wrap="square" lIns="0" tIns="0" rIns="0" bIns="0" rtlCol="0" anchor="ctr"/>
          <a:lstStyle/>
          <a:p>
            <a:pPr algn="l" indent="0" marL="0">
              <a:lnSpc>
                <a:spcPts val="2510"/>
              </a:lnSpc>
              <a:buNone/>
            </a:pPr>
            <a:r>
              <a:rPr lang="en-US" sz="2000" dirty="0">
                <a:solidFill>
                  <a:srgbClr val="000000"/>
                </a:solidFill>
                <a:latin typeface="思源黑体-思源黑体-SemiBold" pitchFamily="34" charset="0"/>
                <a:ea typeface="思源黑体-思源黑体-SemiBold" pitchFamily="34" charset="-122"/>
                <a:cs typeface="思源黑体-思源黑体-SemiBold" pitchFamily="34" charset="-120"/>
              </a:rPr>
              <a:t>Skill-Building Workshops</a:t>
            </a:r>
            <a:endParaRPr lang="en-US" sz="2000" dirty="0"/>
          </a:p>
        </p:txBody>
      </p:sp>
      <p:sp>
        <p:nvSpPr>
          <p:cNvPr id="17" name="Text 9"/>
          <p:cNvSpPr/>
          <p:nvPr/>
        </p:nvSpPr>
        <p:spPr>
          <a:xfrm>
            <a:off x="10954512" y="6409944"/>
            <a:ext cx="2670048" cy="768096"/>
          </a:xfrm>
          <a:prstGeom prst="rect">
            <a:avLst/>
          </a:prstGeom>
          <a:noFill/>
          <a:ln/>
        </p:spPr>
        <p:txBody>
          <a:bodyPr wrap="squar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 Join targeted workshops to enhance practical language skills.</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9656064" y="0"/>
            <a:ext cx="4974336" cy="8238744"/>
          </a:xfrm>
          <a:prstGeom prst="rect">
            <a:avLst/>
          </a:prstGeom>
        </p:spPr>
      </p:pic>
      <p:sp>
        <p:nvSpPr>
          <p:cNvPr id="4" name="Text 0"/>
          <p:cNvSpPr/>
          <p:nvPr/>
        </p:nvSpPr>
        <p:spPr>
          <a:xfrm>
            <a:off x="795528" y="1133856"/>
            <a:ext cx="8074152" cy="640080"/>
          </a:xfrm>
          <a:prstGeom prst="rect">
            <a:avLst/>
          </a:prstGeom>
          <a:noFill/>
          <a:ln/>
        </p:spPr>
        <p:txBody>
          <a:bodyPr wrap="none" lIns="0" tIns="0" rIns="0" bIns="0" rtlCol="0" anchor="ctr"/>
          <a:lstStyle/>
          <a:p>
            <a:pPr algn="l" indent="0" marL="0">
              <a:lnSpc>
                <a:spcPts val="5020"/>
              </a:lnSpc>
              <a:buNone/>
            </a:pPr>
            <a:r>
              <a:rPr lang="en-US" sz="4010" dirty="0">
                <a:solidFill>
                  <a:srgbClr val="000000"/>
                </a:solidFill>
                <a:latin typeface="思源黑体-思源黑体-SemiBold" pitchFamily="34" charset="0"/>
                <a:ea typeface="思源黑体-思源黑体-SemiBold" pitchFamily="34" charset="-122"/>
                <a:cs typeface="思源黑体-思源黑体-SemiBold" pitchFamily="34" charset="-120"/>
              </a:rPr>
              <a:t>5. Our Journey &amp; Milestones</a:t>
            </a:r>
            <a:endParaRPr lang="en-US" sz="4010" dirty="0"/>
          </a:p>
        </p:txBody>
      </p:sp>
      <p:sp>
        <p:nvSpPr>
          <p:cNvPr id="5" name="Text 1"/>
          <p:cNvSpPr/>
          <p:nvPr/>
        </p:nvSpPr>
        <p:spPr>
          <a:xfrm>
            <a:off x="795528" y="2002536"/>
            <a:ext cx="8074152" cy="256032"/>
          </a:xfrm>
          <a:prstGeom prst="rect">
            <a:avLst/>
          </a:prstGeom>
          <a:noFill/>
          <a:ln/>
        </p:spPr>
        <p:txBody>
          <a:bodyPr wrap="non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From a vision in 2016 to a global movement.</a:t>
            </a:r>
            <a:endParaRPr lang="en-US" sz="1600" dirty="0"/>
          </a:p>
        </p:txBody>
      </p:sp>
      <p:sp>
        <p:nvSpPr>
          <p:cNvPr id="6" name="Text 2"/>
          <p:cNvSpPr/>
          <p:nvPr/>
        </p:nvSpPr>
        <p:spPr>
          <a:xfrm>
            <a:off x="1005840" y="2688336"/>
            <a:ext cx="7662672" cy="320040"/>
          </a:xfrm>
          <a:prstGeom prst="rect">
            <a:avLst/>
          </a:prstGeom>
          <a:noFill/>
          <a:ln/>
        </p:spPr>
        <p:txBody>
          <a:bodyPr wrap="none" lIns="0" tIns="0" rIns="0" bIns="0" rtlCol="0" anchor="ctr"/>
          <a:lstStyle/>
          <a:p>
            <a:pPr algn="l" indent="0" marL="0">
              <a:lnSpc>
                <a:spcPts val="2510"/>
              </a:lnSpc>
              <a:buNone/>
            </a:pPr>
            <a:r>
              <a:rPr lang="en-US" sz="2000" dirty="0">
                <a:solidFill>
                  <a:srgbClr val="000000"/>
                </a:solidFill>
                <a:latin typeface="思源黑体-思源黑体-SemiBold" pitchFamily="34" charset="0"/>
                <a:ea typeface="思源黑体-思源黑体-SemiBold" pitchFamily="34" charset="-122"/>
                <a:cs typeface="思源黑体-思源黑体-SemiBold" pitchFamily="34" charset="-120"/>
              </a:rPr>
              <a:t>Founded</a:t>
            </a:r>
            <a:endParaRPr lang="en-US" sz="2000" dirty="0"/>
          </a:p>
        </p:txBody>
      </p:sp>
      <p:sp>
        <p:nvSpPr>
          <p:cNvPr id="7" name="Text 3"/>
          <p:cNvSpPr/>
          <p:nvPr/>
        </p:nvSpPr>
        <p:spPr>
          <a:xfrm>
            <a:off x="1005840" y="3191256"/>
            <a:ext cx="7662672" cy="256032"/>
          </a:xfrm>
          <a:prstGeom prst="rect">
            <a:avLst/>
          </a:prstGeom>
          <a:noFill/>
          <a:ln/>
        </p:spPr>
        <p:txBody>
          <a:bodyPr wrap="non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 2016</a:t>
            </a:r>
            <a:endParaRPr lang="en-US" sz="1600" dirty="0"/>
          </a:p>
        </p:txBody>
      </p:sp>
      <p:sp>
        <p:nvSpPr>
          <p:cNvPr id="8" name="Text 4"/>
          <p:cNvSpPr/>
          <p:nvPr/>
        </p:nvSpPr>
        <p:spPr>
          <a:xfrm>
            <a:off x="1005840" y="4059936"/>
            <a:ext cx="7662672" cy="320040"/>
          </a:xfrm>
          <a:prstGeom prst="rect">
            <a:avLst/>
          </a:prstGeom>
          <a:noFill/>
          <a:ln/>
        </p:spPr>
        <p:txBody>
          <a:bodyPr wrap="none" lIns="0" tIns="0" rIns="0" bIns="0" rtlCol="0" anchor="ctr"/>
          <a:lstStyle/>
          <a:p>
            <a:pPr algn="l" indent="0" marL="0">
              <a:lnSpc>
                <a:spcPts val="2510"/>
              </a:lnSpc>
              <a:buNone/>
            </a:pPr>
            <a:r>
              <a:rPr lang="en-US" sz="2000" dirty="0">
                <a:solidFill>
                  <a:srgbClr val="000000"/>
                </a:solidFill>
                <a:latin typeface="思源黑体-思源黑体-SemiBold" pitchFamily="34" charset="0"/>
                <a:ea typeface="思源黑体-思源黑体-SemiBold" pitchFamily="34" charset="-122"/>
                <a:cs typeface="思源黑体-思源黑体-SemiBold" pitchFamily="34" charset="-120"/>
              </a:rPr>
              <a:t>Gross Merchandise Volume (GMV)</a:t>
            </a:r>
            <a:endParaRPr lang="en-US" sz="2000" dirty="0"/>
          </a:p>
        </p:txBody>
      </p:sp>
      <p:sp>
        <p:nvSpPr>
          <p:cNvPr id="9" name="Text 5"/>
          <p:cNvSpPr/>
          <p:nvPr/>
        </p:nvSpPr>
        <p:spPr>
          <a:xfrm>
            <a:off x="1005840" y="4562856"/>
            <a:ext cx="7662672" cy="256032"/>
          </a:xfrm>
          <a:prstGeom prst="rect">
            <a:avLst/>
          </a:prstGeom>
          <a:noFill/>
          <a:ln/>
        </p:spPr>
        <p:txBody>
          <a:bodyPr wrap="non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 50 Crore BDT</a:t>
            </a:r>
            <a:endParaRPr lang="en-US" sz="1600" dirty="0"/>
          </a:p>
        </p:txBody>
      </p:sp>
      <p:sp>
        <p:nvSpPr>
          <p:cNvPr id="10" name="Text 6"/>
          <p:cNvSpPr/>
          <p:nvPr/>
        </p:nvSpPr>
        <p:spPr>
          <a:xfrm>
            <a:off x="1005840" y="5431536"/>
            <a:ext cx="7662672" cy="320040"/>
          </a:xfrm>
          <a:prstGeom prst="rect">
            <a:avLst/>
          </a:prstGeom>
          <a:noFill/>
          <a:ln/>
        </p:spPr>
        <p:txBody>
          <a:bodyPr wrap="none" lIns="0" tIns="0" rIns="0" bIns="0" rtlCol="0" anchor="ctr"/>
          <a:lstStyle/>
          <a:p>
            <a:pPr algn="l" indent="0" marL="0">
              <a:lnSpc>
                <a:spcPts val="2510"/>
              </a:lnSpc>
              <a:buNone/>
            </a:pPr>
            <a:r>
              <a:rPr lang="en-US" sz="2000" dirty="0">
                <a:solidFill>
                  <a:srgbClr val="000000"/>
                </a:solidFill>
                <a:latin typeface="思源黑体-思源黑体-SemiBold" pitchFamily="34" charset="0"/>
                <a:ea typeface="思源黑体-思源黑体-SemiBold" pitchFamily="34" charset="-122"/>
                <a:cs typeface="思源黑体-思源黑体-SemiBold" pitchFamily="34" charset="-120"/>
              </a:rPr>
              <a:t>Students Served</a:t>
            </a:r>
            <a:endParaRPr lang="en-US" sz="2000" dirty="0"/>
          </a:p>
        </p:txBody>
      </p:sp>
      <p:sp>
        <p:nvSpPr>
          <p:cNvPr id="11" name="Text 7"/>
          <p:cNvSpPr/>
          <p:nvPr/>
        </p:nvSpPr>
        <p:spPr>
          <a:xfrm>
            <a:off x="1005840" y="5934456"/>
            <a:ext cx="7662672" cy="256032"/>
          </a:xfrm>
          <a:prstGeom prst="rect">
            <a:avLst/>
          </a:prstGeom>
          <a:noFill/>
          <a:ln/>
        </p:spPr>
        <p:txBody>
          <a:bodyPr wrap="non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 180,000+</a:t>
            </a:r>
            <a:endParaRPr lang="en-US" sz="1600" dirty="0"/>
          </a:p>
        </p:txBody>
      </p:sp>
      <p:sp>
        <p:nvSpPr>
          <p:cNvPr id="12" name="Text 8"/>
          <p:cNvSpPr/>
          <p:nvPr/>
        </p:nvSpPr>
        <p:spPr>
          <a:xfrm>
            <a:off x="795528" y="6620256"/>
            <a:ext cx="8074152" cy="256032"/>
          </a:xfrm>
          <a:prstGeom prst="rect">
            <a:avLst/>
          </a:prstGeom>
          <a:noFill/>
          <a:ln/>
        </p:spPr>
        <p:txBody>
          <a:bodyPr wrap="none" lIns="0" tIns="0" rIns="0" bIns="0" rtlCol="0" anchor="ctr"/>
          <a:lstStyle/>
          <a:p>
            <a:pPr algn="l" indent="0" marL="0">
              <a:lnSpc>
                <a:spcPts val="2000"/>
              </a:lnSpc>
              <a:buNone/>
            </a:pPr>
            <a:r>
              <a:rPr lang="en-US" sz="1600" dirty="0">
                <a:solidFill>
                  <a:srgbClr val="000000"/>
                </a:solidFill>
                <a:latin typeface="思源黑体-思源黑体-Medium" pitchFamily="34" charset="0"/>
                <a:ea typeface="思源黑体-思源黑体-Medium" pitchFamily="34" charset="-122"/>
                <a:cs typeface="思源黑体-思源黑体-Medium" pitchFamily="34" charset="-120"/>
              </a:rPr>
              <a:t>Our consistent growth demonstrates a clear and rising demand for our platform.</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5852160" cy="8238744"/>
          </a:xfrm>
          <a:prstGeom prst="rect">
            <a:avLst/>
          </a:prstGeom>
        </p:spPr>
      </p:pic>
      <p:pic>
        <p:nvPicPr>
          <p:cNvPr id="4" name="Image 2" descr="preencoded.png">    </p:cNvPr>
          <p:cNvPicPr>
            <a:picLocks noChangeAspect="1"/>
          </p:cNvPicPr>
          <p:nvPr/>
        </p:nvPicPr>
        <p:blipFill>
          <a:blip r:embed="rId3"/>
          <a:stretch>
            <a:fillRect/>
          </a:stretch>
        </p:blipFill>
        <p:spPr>
          <a:xfrm>
            <a:off x="6748272" y="4187952"/>
            <a:ext cx="3401568" cy="1088136"/>
          </a:xfrm>
          <a:prstGeom prst="rect">
            <a:avLst/>
          </a:prstGeom>
        </p:spPr>
      </p:pic>
      <p:pic>
        <p:nvPicPr>
          <p:cNvPr id="5" name="Image 3" descr="preencoded.png">    </p:cNvPr>
          <p:cNvPicPr>
            <a:picLocks noChangeAspect="1"/>
          </p:cNvPicPr>
          <p:nvPr/>
        </p:nvPicPr>
        <p:blipFill>
          <a:blip r:embed="rId4"/>
          <a:stretch>
            <a:fillRect/>
          </a:stretch>
        </p:blipFill>
        <p:spPr>
          <a:xfrm>
            <a:off x="6748272" y="5468112"/>
            <a:ext cx="3401568" cy="1088136"/>
          </a:xfrm>
          <a:prstGeom prst="rect">
            <a:avLst/>
          </a:prstGeom>
        </p:spPr>
      </p:pic>
      <p:pic>
        <p:nvPicPr>
          <p:cNvPr id="6" name="Image 4" descr="preencoded.png">    </p:cNvPr>
          <p:cNvPicPr>
            <a:picLocks noChangeAspect="1"/>
          </p:cNvPicPr>
          <p:nvPr/>
        </p:nvPicPr>
        <p:blipFill>
          <a:blip r:embed="rId5"/>
          <a:stretch>
            <a:fillRect/>
          </a:stretch>
        </p:blipFill>
        <p:spPr>
          <a:xfrm>
            <a:off x="10460736" y="4187952"/>
            <a:ext cx="3401568" cy="1088136"/>
          </a:xfrm>
          <a:prstGeom prst="rect">
            <a:avLst/>
          </a:prstGeom>
        </p:spPr>
      </p:pic>
      <p:pic>
        <p:nvPicPr>
          <p:cNvPr id="7" name="Image 5" descr="preencoded.png">    </p:cNvPr>
          <p:cNvPicPr>
            <a:picLocks noChangeAspect="1"/>
          </p:cNvPicPr>
          <p:nvPr/>
        </p:nvPicPr>
        <p:blipFill>
          <a:blip r:embed="rId6"/>
          <a:stretch>
            <a:fillRect/>
          </a:stretch>
        </p:blipFill>
        <p:spPr>
          <a:xfrm>
            <a:off x="10460736" y="5468112"/>
            <a:ext cx="3401568" cy="1088136"/>
          </a:xfrm>
          <a:prstGeom prst="rect">
            <a:avLst/>
          </a:prstGeom>
        </p:spPr>
      </p:pic>
      <p:pic>
        <p:nvPicPr>
          <p:cNvPr id="8" name="Image 6" descr="preencoded.png">    </p:cNvPr>
          <p:cNvPicPr>
            <a:picLocks noChangeAspect="1"/>
          </p:cNvPicPr>
          <p:nvPr/>
        </p:nvPicPr>
        <p:blipFill>
          <a:blip r:embed="rId7"/>
          <a:stretch>
            <a:fillRect/>
          </a:stretch>
        </p:blipFill>
        <p:spPr>
          <a:xfrm>
            <a:off x="6638544" y="4187952"/>
            <a:ext cx="146304" cy="1088136"/>
          </a:xfrm>
          <a:prstGeom prst="rect">
            <a:avLst/>
          </a:prstGeom>
        </p:spPr>
      </p:pic>
      <p:pic>
        <p:nvPicPr>
          <p:cNvPr id="9" name="Image 7" descr="preencoded.png">    </p:cNvPr>
          <p:cNvPicPr>
            <a:picLocks noChangeAspect="1"/>
          </p:cNvPicPr>
          <p:nvPr/>
        </p:nvPicPr>
        <p:blipFill>
          <a:blip r:embed="rId8"/>
          <a:stretch>
            <a:fillRect/>
          </a:stretch>
        </p:blipFill>
        <p:spPr>
          <a:xfrm>
            <a:off x="6638544" y="5468112"/>
            <a:ext cx="146304" cy="1088136"/>
          </a:xfrm>
          <a:prstGeom prst="rect">
            <a:avLst/>
          </a:prstGeom>
        </p:spPr>
      </p:pic>
      <p:pic>
        <p:nvPicPr>
          <p:cNvPr id="10" name="Image 8" descr="preencoded.png">    </p:cNvPr>
          <p:cNvPicPr>
            <a:picLocks noChangeAspect="1"/>
          </p:cNvPicPr>
          <p:nvPr/>
        </p:nvPicPr>
        <p:blipFill>
          <a:blip r:embed="rId9"/>
          <a:stretch>
            <a:fillRect/>
          </a:stretch>
        </p:blipFill>
        <p:spPr>
          <a:xfrm>
            <a:off x="10341864" y="4187952"/>
            <a:ext cx="146304" cy="1088136"/>
          </a:xfrm>
          <a:prstGeom prst="rect">
            <a:avLst/>
          </a:prstGeom>
        </p:spPr>
      </p:pic>
      <p:pic>
        <p:nvPicPr>
          <p:cNvPr id="11" name="Image 9" descr="preencoded.png">    </p:cNvPr>
          <p:cNvPicPr>
            <a:picLocks noChangeAspect="1"/>
          </p:cNvPicPr>
          <p:nvPr/>
        </p:nvPicPr>
        <p:blipFill>
          <a:blip r:embed="rId10"/>
          <a:stretch>
            <a:fillRect/>
          </a:stretch>
        </p:blipFill>
        <p:spPr>
          <a:xfrm>
            <a:off x="10341864" y="5468112"/>
            <a:ext cx="146304" cy="1088136"/>
          </a:xfrm>
          <a:prstGeom prst="rect">
            <a:avLst/>
          </a:prstGeom>
        </p:spPr>
      </p:pic>
      <p:sp>
        <p:nvSpPr>
          <p:cNvPr id="12" name="Text 0"/>
          <p:cNvSpPr/>
          <p:nvPr/>
        </p:nvSpPr>
        <p:spPr>
          <a:xfrm>
            <a:off x="6647688" y="1709928"/>
            <a:ext cx="7196328" cy="1417320"/>
          </a:xfrm>
          <a:prstGeom prst="rect">
            <a:avLst/>
          </a:prstGeom>
          <a:noFill/>
          <a:ln/>
        </p:spPr>
        <p:txBody>
          <a:bodyPr wrap="square" lIns="0" tIns="0" rIns="0" bIns="0" rtlCol="0" anchor="ctr"/>
          <a:lstStyle/>
          <a:p>
            <a:pPr algn="l" indent="0" marL="0">
              <a:lnSpc>
                <a:spcPts val="5580"/>
              </a:lnSpc>
              <a:buNone/>
            </a:pPr>
            <a:r>
              <a:rPr lang="en-US" sz="4460" dirty="0">
                <a:solidFill>
                  <a:srgbClr val="000000"/>
                </a:solidFill>
                <a:latin typeface="思源黑体-思源黑体-SemiBold" pitchFamily="34" charset="0"/>
                <a:ea typeface="思源黑体-思源黑体-SemiBold" pitchFamily="34" charset="-122"/>
                <a:cs typeface="思源黑体-思源黑体-SemiBold" pitchFamily="34" charset="-120"/>
              </a:rPr>
              <a:t>6. Proven Traction &amp; Global Reach</a:t>
            </a:r>
            <a:endParaRPr lang="en-US" sz="4460" dirty="0"/>
          </a:p>
        </p:txBody>
      </p:sp>
      <p:sp>
        <p:nvSpPr>
          <p:cNvPr id="13" name="Text 1"/>
          <p:cNvSpPr/>
          <p:nvPr/>
        </p:nvSpPr>
        <p:spPr>
          <a:xfrm>
            <a:off x="6647688" y="3383280"/>
            <a:ext cx="7196328"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Our numbers speak for themselves. We've built a massive, engaged community.</a:t>
            </a:r>
            <a:endParaRPr lang="en-US" sz="1780" dirty="0"/>
          </a:p>
        </p:txBody>
      </p:sp>
      <p:sp>
        <p:nvSpPr>
          <p:cNvPr id="14" name="Text 2"/>
          <p:cNvSpPr/>
          <p:nvPr/>
        </p:nvSpPr>
        <p:spPr>
          <a:xfrm>
            <a:off x="6986016" y="4443984"/>
            <a:ext cx="2907792"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180,000+ Students Engaged</a:t>
            </a:r>
            <a:endParaRPr lang="en-US" sz="1780" dirty="0"/>
          </a:p>
        </p:txBody>
      </p:sp>
      <p:sp>
        <p:nvSpPr>
          <p:cNvPr id="15" name="Text 3"/>
          <p:cNvSpPr/>
          <p:nvPr/>
        </p:nvSpPr>
        <p:spPr>
          <a:xfrm>
            <a:off x="6986016" y="5724144"/>
            <a:ext cx="2907792"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6,500+ Campus Ambassadors</a:t>
            </a:r>
            <a:endParaRPr lang="en-US" sz="1780" dirty="0"/>
          </a:p>
        </p:txBody>
      </p:sp>
      <p:sp>
        <p:nvSpPr>
          <p:cNvPr id="16" name="Text 4"/>
          <p:cNvSpPr/>
          <p:nvPr/>
        </p:nvSpPr>
        <p:spPr>
          <a:xfrm>
            <a:off x="10698480" y="4443984"/>
            <a:ext cx="2907792"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100+ Countries Reached</a:t>
            </a:r>
            <a:endParaRPr lang="en-US" sz="1780" dirty="0"/>
          </a:p>
        </p:txBody>
      </p:sp>
      <p:sp>
        <p:nvSpPr>
          <p:cNvPr id="17" name="Text 5"/>
          <p:cNvSpPr/>
          <p:nvPr/>
        </p:nvSpPr>
        <p:spPr>
          <a:xfrm>
            <a:off x="10698480" y="5724144"/>
            <a:ext cx="2907792" cy="566928"/>
          </a:xfrm>
          <a:prstGeom prst="rect">
            <a:avLst/>
          </a:prstGeom>
          <a:noFill/>
          <a:ln/>
        </p:spPr>
        <p:txBody>
          <a:bodyPr wrap="square" lIns="0" tIns="0" rIns="0" bIns="0" rtlCol="0" anchor="ctr"/>
          <a:lstStyle/>
          <a:p>
            <a:pPr algn="l" indent="0" marL="0">
              <a:lnSpc>
                <a:spcPts val="2230"/>
              </a:lnSpc>
              <a:buNone/>
            </a:pPr>
            <a:r>
              <a:rPr lang="en-US" sz="1780" dirty="0">
                <a:solidFill>
                  <a:srgbClr val="000000"/>
                </a:solidFill>
                <a:latin typeface="思源黑体-思源黑体-Medium" pitchFamily="34" charset="0"/>
                <a:ea typeface="思源黑体-思源黑体-Medium" pitchFamily="34" charset="-122"/>
                <a:cs typeface="思源黑体-思源黑体-Medium" pitchFamily="34" charset="-120"/>
              </a:rPr>
              <a:t>190 Million People Reached Globally</a:t>
            </a:r>
            <a:endParaRPr lang="en-US" sz="178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8744"/>
          </a:xfrm>
          <a:prstGeom prst="rect">
            <a:avLst/>
          </a:prstGeom>
        </p:spPr>
      </p:pic>
      <p:pic>
        <p:nvPicPr>
          <p:cNvPr id="3" name="Image 1" descr="preencoded.png">    </p:cNvPr>
          <p:cNvPicPr>
            <a:picLocks noChangeAspect="1"/>
          </p:cNvPicPr>
          <p:nvPr/>
        </p:nvPicPr>
        <p:blipFill>
          <a:blip r:embed="rId2"/>
          <a:stretch>
            <a:fillRect/>
          </a:stretch>
        </p:blipFill>
        <p:spPr>
          <a:xfrm>
            <a:off x="0" y="0"/>
            <a:ext cx="14630400" cy="8238744"/>
          </a:xfrm>
          <a:prstGeom prst="rect">
            <a:avLst/>
          </a:prstGeom>
        </p:spPr>
      </p:pic>
      <p:pic>
        <p:nvPicPr>
          <p:cNvPr id="4" name="Image 2" descr="preencoded.png">    </p:cNvPr>
          <p:cNvPicPr>
            <a:picLocks noChangeAspect="1"/>
          </p:cNvPicPr>
          <p:nvPr/>
        </p:nvPicPr>
        <p:blipFill>
          <a:blip r:embed="rId3"/>
          <a:stretch>
            <a:fillRect/>
          </a:stretch>
        </p:blipFill>
        <p:spPr>
          <a:xfrm>
            <a:off x="786384" y="1828800"/>
            <a:ext cx="6464808" cy="1618488"/>
          </a:xfrm>
          <a:prstGeom prst="rect">
            <a:avLst/>
          </a:prstGeom>
        </p:spPr>
      </p:pic>
      <p:pic>
        <p:nvPicPr>
          <p:cNvPr id="5" name="Image 3" descr="preencoded.png">    </p:cNvPr>
          <p:cNvPicPr>
            <a:picLocks noChangeAspect="1"/>
          </p:cNvPicPr>
          <p:nvPr/>
        </p:nvPicPr>
        <p:blipFill>
          <a:blip r:embed="rId4"/>
          <a:stretch>
            <a:fillRect/>
          </a:stretch>
        </p:blipFill>
        <p:spPr>
          <a:xfrm>
            <a:off x="786384" y="3593592"/>
            <a:ext cx="6464808" cy="1618488"/>
          </a:xfrm>
          <a:prstGeom prst="rect">
            <a:avLst/>
          </a:prstGeom>
        </p:spPr>
      </p:pic>
      <p:pic>
        <p:nvPicPr>
          <p:cNvPr id="6" name="Image 4" descr="preencoded.png">    </p:cNvPr>
          <p:cNvPicPr>
            <a:picLocks noChangeAspect="1"/>
          </p:cNvPicPr>
          <p:nvPr/>
        </p:nvPicPr>
        <p:blipFill>
          <a:blip r:embed="rId5"/>
          <a:stretch>
            <a:fillRect/>
          </a:stretch>
        </p:blipFill>
        <p:spPr>
          <a:xfrm>
            <a:off x="786384" y="5367528"/>
            <a:ext cx="6464808" cy="1618488"/>
          </a:xfrm>
          <a:prstGeom prst="rect">
            <a:avLst/>
          </a:prstGeom>
        </p:spPr>
      </p:pic>
      <p:pic>
        <p:nvPicPr>
          <p:cNvPr id="7" name="Image 5" descr="preencoded.png">    </p:cNvPr>
          <p:cNvPicPr>
            <a:picLocks noChangeAspect="1"/>
          </p:cNvPicPr>
          <p:nvPr/>
        </p:nvPicPr>
        <p:blipFill>
          <a:blip r:embed="rId6"/>
          <a:stretch>
            <a:fillRect/>
          </a:stretch>
        </p:blipFill>
        <p:spPr>
          <a:xfrm>
            <a:off x="7397496" y="1828800"/>
            <a:ext cx="6464808" cy="1618488"/>
          </a:xfrm>
          <a:prstGeom prst="rect">
            <a:avLst/>
          </a:prstGeom>
        </p:spPr>
      </p:pic>
      <p:pic>
        <p:nvPicPr>
          <p:cNvPr id="8" name="Image 6" descr="preencoded.png">    </p:cNvPr>
          <p:cNvPicPr>
            <a:picLocks noChangeAspect="1"/>
          </p:cNvPicPr>
          <p:nvPr/>
        </p:nvPicPr>
        <p:blipFill>
          <a:blip r:embed="rId7"/>
          <a:stretch>
            <a:fillRect/>
          </a:stretch>
        </p:blipFill>
        <p:spPr>
          <a:xfrm>
            <a:off x="7397496" y="3593592"/>
            <a:ext cx="6464808" cy="1618488"/>
          </a:xfrm>
          <a:prstGeom prst="rect">
            <a:avLst/>
          </a:prstGeom>
        </p:spPr>
      </p:pic>
      <p:pic>
        <p:nvPicPr>
          <p:cNvPr id="9" name="Image 7" descr="preencoded.png">    </p:cNvPr>
          <p:cNvPicPr>
            <a:picLocks noChangeAspect="1"/>
          </p:cNvPicPr>
          <p:nvPr/>
        </p:nvPicPr>
        <p:blipFill>
          <a:blip r:embed="rId8"/>
          <a:stretch>
            <a:fillRect/>
          </a:stretch>
        </p:blipFill>
        <p:spPr>
          <a:xfrm>
            <a:off x="7397496" y="5367528"/>
            <a:ext cx="6464808" cy="1618488"/>
          </a:xfrm>
          <a:prstGeom prst="rect">
            <a:avLst/>
          </a:prstGeom>
        </p:spPr>
      </p:pic>
      <p:pic>
        <p:nvPicPr>
          <p:cNvPr id="10" name="Image 8" descr="preencoded.png">    </p:cNvPr>
          <p:cNvPicPr>
            <a:picLocks noChangeAspect="1"/>
          </p:cNvPicPr>
          <p:nvPr/>
        </p:nvPicPr>
        <p:blipFill>
          <a:blip r:embed="rId9"/>
          <a:stretch>
            <a:fillRect/>
          </a:stretch>
        </p:blipFill>
        <p:spPr>
          <a:xfrm>
            <a:off x="813816" y="2377440"/>
            <a:ext cx="6409944" cy="1042416"/>
          </a:xfrm>
          <a:prstGeom prst="rect">
            <a:avLst/>
          </a:prstGeom>
        </p:spPr>
      </p:pic>
      <p:pic>
        <p:nvPicPr>
          <p:cNvPr id="11" name="Image 9" descr="preencoded.png">    </p:cNvPr>
          <p:cNvPicPr>
            <a:picLocks noChangeAspect="1"/>
          </p:cNvPicPr>
          <p:nvPr/>
        </p:nvPicPr>
        <p:blipFill>
          <a:blip r:embed="rId10"/>
          <a:stretch>
            <a:fillRect/>
          </a:stretch>
        </p:blipFill>
        <p:spPr>
          <a:xfrm>
            <a:off x="813816" y="4151376"/>
            <a:ext cx="6409944" cy="1042416"/>
          </a:xfrm>
          <a:prstGeom prst="rect">
            <a:avLst/>
          </a:prstGeom>
        </p:spPr>
      </p:pic>
      <p:pic>
        <p:nvPicPr>
          <p:cNvPr id="12" name="Image 10" descr="preencoded.png">    </p:cNvPr>
          <p:cNvPicPr>
            <a:picLocks noChangeAspect="1"/>
          </p:cNvPicPr>
          <p:nvPr/>
        </p:nvPicPr>
        <p:blipFill>
          <a:blip r:embed="rId11"/>
          <a:stretch>
            <a:fillRect/>
          </a:stretch>
        </p:blipFill>
        <p:spPr>
          <a:xfrm>
            <a:off x="813816" y="5916168"/>
            <a:ext cx="6409944" cy="1042416"/>
          </a:xfrm>
          <a:prstGeom prst="rect">
            <a:avLst/>
          </a:prstGeom>
        </p:spPr>
      </p:pic>
      <p:pic>
        <p:nvPicPr>
          <p:cNvPr id="13" name="Image 11" descr="preencoded.png">    </p:cNvPr>
          <p:cNvPicPr>
            <a:picLocks noChangeAspect="1"/>
          </p:cNvPicPr>
          <p:nvPr/>
        </p:nvPicPr>
        <p:blipFill>
          <a:blip r:embed="rId12"/>
          <a:stretch>
            <a:fillRect/>
          </a:stretch>
        </p:blipFill>
        <p:spPr>
          <a:xfrm>
            <a:off x="7424928" y="2377440"/>
            <a:ext cx="6409944" cy="1042416"/>
          </a:xfrm>
          <a:prstGeom prst="rect">
            <a:avLst/>
          </a:prstGeom>
        </p:spPr>
      </p:pic>
      <p:pic>
        <p:nvPicPr>
          <p:cNvPr id="14" name="Image 12" descr="preencoded.png">    </p:cNvPr>
          <p:cNvPicPr>
            <a:picLocks noChangeAspect="1"/>
          </p:cNvPicPr>
          <p:nvPr/>
        </p:nvPicPr>
        <p:blipFill>
          <a:blip r:embed="rId13"/>
          <a:stretch>
            <a:fillRect/>
          </a:stretch>
        </p:blipFill>
        <p:spPr>
          <a:xfrm>
            <a:off x="7424928" y="4151376"/>
            <a:ext cx="6409944" cy="1042416"/>
          </a:xfrm>
          <a:prstGeom prst="rect">
            <a:avLst/>
          </a:prstGeom>
        </p:spPr>
      </p:pic>
      <p:pic>
        <p:nvPicPr>
          <p:cNvPr id="15" name="Image 13" descr="preencoded.png">    </p:cNvPr>
          <p:cNvPicPr>
            <a:picLocks noChangeAspect="1"/>
          </p:cNvPicPr>
          <p:nvPr/>
        </p:nvPicPr>
        <p:blipFill>
          <a:blip r:embed="rId14"/>
          <a:stretch>
            <a:fillRect/>
          </a:stretch>
        </p:blipFill>
        <p:spPr>
          <a:xfrm>
            <a:off x="7424928" y="5916168"/>
            <a:ext cx="6409944" cy="1042416"/>
          </a:xfrm>
          <a:prstGeom prst="rect">
            <a:avLst/>
          </a:prstGeom>
        </p:spPr>
      </p:pic>
      <p:pic>
        <p:nvPicPr>
          <p:cNvPr id="16" name="Image 14" descr="preencoded.png">    </p:cNvPr>
          <p:cNvPicPr>
            <a:picLocks noChangeAspect="1"/>
          </p:cNvPicPr>
          <p:nvPr/>
        </p:nvPicPr>
        <p:blipFill>
          <a:blip r:embed="rId15"/>
          <a:stretch>
            <a:fillRect/>
          </a:stretch>
        </p:blipFill>
        <p:spPr>
          <a:xfrm>
            <a:off x="786384" y="1819656"/>
            <a:ext cx="6455664" cy="576072"/>
          </a:xfrm>
          <a:prstGeom prst="rect">
            <a:avLst/>
          </a:prstGeom>
        </p:spPr>
      </p:pic>
      <p:pic>
        <p:nvPicPr>
          <p:cNvPr id="17" name="Image 15" descr="preencoded.png">    </p:cNvPr>
          <p:cNvPicPr>
            <a:picLocks noChangeAspect="1"/>
          </p:cNvPicPr>
          <p:nvPr/>
        </p:nvPicPr>
        <p:blipFill>
          <a:blip r:embed="rId16"/>
          <a:stretch>
            <a:fillRect/>
          </a:stretch>
        </p:blipFill>
        <p:spPr>
          <a:xfrm>
            <a:off x="786384" y="3584448"/>
            <a:ext cx="6455664" cy="576072"/>
          </a:xfrm>
          <a:prstGeom prst="rect">
            <a:avLst/>
          </a:prstGeom>
        </p:spPr>
      </p:pic>
      <p:pic>
        <p:nvPicPr>
          <p:cNvPr id="18" name="Image 16" descr="preencoded.png">    </p:cNvPr>
          <p:cNvPicPr>
            <a:picLocks noChangeAspect="1"/>
          </p:cNvPicPr>
          <p:nvPr/>
        </p:nvPicPr>
        <p:blipFill>
          <a:blip r:embed="rId17"/>
          <a:stretch>
            <a:fillRect/>
          </a:stretch>
        </p:blipFill>
        <p:spPr>
          <a:xfrm>
            <a:off x="786384" y="5358384"/>
            <a:ext cx="6455664" cy="576072"/>
          </a:xfrm>
          <a:prstGeom prst="rect">
            <a:avLst/>
          </a:prstGeom>
        </p:spPr>
      </p:pic>
      <p:pic>
        <p:nvPicPr>
          <p:cNvPr id="19" name="Image 17" descr="preencoded.png">    </p:cNvPr>
          <p:cNvPicPr>
            <a:picLocks noChangeAspect="1"/>
          </p:cNvPicPr>
          <p:nvPr/>
        </p:nvPicPr>
        <p:blipFill>
          <a:blip r:embed="rId18"/>
          <a:stretch>
            <a:fillRect/>
          </a:stretch>
        </p:blipFill>
        <p:spPr>
          <a:xfrm>
            <a:off x="7397496" y="1819656"/>
            <a:ext cx="6455664" cy="576072"/>
          </a:xfrm>
          <a:prstGeom prst="rect">
            <a:avLst/>
          </a:prstGeom>
        </p:spPr>
      </p:pic>
      <p:pic>
        <p:nvPicPr>
          <p:cNvPr id="20" name="Image 18" descr="preencoded.png">    </p:cNvPr>
          <p:cNvPicPr>
            <a:picLocks noChangeAspect="1"/>
          </p:cNvPicPr>
          <p:nvPr/>
        </p:nvPicPr>
        <p:blipFill>
          <a:blip r:embed="rId19"/>
          <a:stretch>
            <a:fillRect/>
          </a:stretch>
        </p:blipFill>
        <p:spPr>
          <a:xfrm>
            <a:off x="7397496" y="3584448"/>
            <a:ext cx="6455664" cy="576072"/>
          </a:xfrm>
          <a:prstGeom prst="rect">
            <a:avLst/>
          </a:prstGeom>
        </p:spPr>
      </p:pic>
      <p:pic>
        <p:nvPicPr>
          <p:cNvPr id="21" name="Image 19" descr="preencoded.png">    </p:cNvPr>
          <p:cNvPicPr>
            <a:picLocks noChangeAspect="1"/>
          </p:cNvPicPr>
          <p:nvPr/>
        </p:nvPicPr>
        <p:blipFill>
          <a:blip r:embed="rId20"/>
          <a:stretch>
            <a:fillRect/>
          </a:stretch>
        </p:blipFill>
        <p:spPr>
          <a:xfrm>
            <a:off x="7397496" y="5358384"/>
            <a:ext cx="6455664" cy="576072"/>
          </a:xfrm>
          <a:prstGeom prst="rect">
            <a:avLst/>
          </a:prstGeom>
        </p:spPr>
      </p:pic>
      <p:sp>
        <p:nvSpPr>
          <p:cNvPr id="22" name="Text 0"/>
          <p:cNvSpPr/>
          <p:nvPr/>
        </p:nvSpPr>
        <p:spPr>
          <a:xfrm>
            <a:off x="795528" y="640080"/>
            <a:ext cx="13048488" cy="576072"/>
          </a:xfrm>
          <a:prstGeom prst="rect">
            <a:avLst/>
          </a:prstGeom>
          <a:noFill/>
          <a:ln/>
        </p:spPr>
        <p:txBody>
          <a:bodyPr wrap="none" lIns="0" tIns="0" rIns="0" bIns="0" rtlCol="0" anchor="ctr"/>
          <a:lstStyle/>
          <a:p>
            <a:pPr algn="l" indent="0" marL="0">
              <a:lnSpc>
                <a:spcPts val="4460"/>
              </a:lnSpc>
              <a:buNone/>
            </a:pPr>
            <a:r>
              <a:rPr lang="en-US" sz="3570" dirty="0">
                <a:solidFill>
                  <a:srgbClr val="000000"/>
                </a:solidFill>
                <a:latin typeface="思源黑体-思源黑体-SemiBold" pitchFamily="34" charset="0"/>
                <a:ea typeface="思源黑体-思源黑体-SemiBold" pitchFamily="34" charset="-122"/>
                <a:cs typeface="思源黑体-思源黑体-SemiBold" pitchFamily="34" charset="-120"/>
              </a:rPr>
              <a:t>7. How It Works</a:t>
            </a:r>
            <a:endParaRPr lang="en-US" sz="3570" dirty="0"/>
          </a:p>
        </p:txBody>
      </p:sp>
      <p:sp>
        <p:nvSpPr>
          <p:cNvPr id="23" name="Text 1"/>
          <p:cNvSpPr/>
          <p:nvPr/>
        </p:nvSpPr>
        <p:spPr>
          <a:xfrm>
            <a:off x="795528" y="1408176"/>
            <a:ext cx="13048488"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An inclusive competition for every age and skill level. We offer distinct categories to ensure every participant has a chance to shine:</a:t>
            </a:r>
            <a:endParaRPr lang="en-US" sz="1420" dirty="0"/>
          </a:p>
        </p:txBody>
      </p:sp>
      <p:sp>
        <p:nvSpPr>
          <p:cNvPr id="24" name="Text 2"/>
          <p:cNvSpPr/>
          <p:nvPr/>
        </p:nvSpPr>
        <p:spPr>
          <a:xfrm>
            <a:off x="996696" y="2560320"/>
            <a:ext cx="6044184"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SemiBold" pitchFamily="34" charset="0"/>
                <a:ea typeface="思源黑体-思源黑体-SemiBold" pitchFamily="34" charset="-122"/>
                <a:cs typeface="思源黑体-思源黑体-SemiBold" pitchFamily="34" charset="-120"/>
              </a:rPr>
              <a:t>Kids</a:t>
            </a:r>
            <a:endParaRPr lang="en-US" sz="1780" dirty="0"/>
          </a:p>
        </p:txBody>
      </p:sp>
      <p:sp>
        <p:nvSpPr>
          <p:cNvPr id="25" name="Text 3"/>
          <p:cNvSpPr/>
          <p:nvPr/>
        </p:nvSpPr>
        <p:spPr>
          <a:xfrm>
            <a:off x="996696" y="3008376"/>
            <a:ext cx="6044184"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 6-8 years old</a:t>
            </a:r>
            <a:endParaRPr lang="en-US" sz="1420" dirty="0"/>
          </a:p>
        </p:txBody>
      </p:sp>
      <p:sp>
        <p:nvSpPr>
          <p:cNvPr id="26" name="Text 4"/>
          <p:cNvSpPr/>
          <p:nvPr/>
        </p:nvSpPr>
        <p:spPr>
          <a:xfrm>
            <a:off x="3931920" y="1911096"/>
            <a:ext cx="164592" cy="393192"/>
          </a:xfrm>
          <a:prstGeom prst="rect">
            <a:avLst/>
          </a:prstGeom>
          <a:noFill/>
          <a:ln/>
        </p:spPr>
        <p:txBody>
          <a:bodyPr wrap="none" lIns="0" tIns="0" rIns="0" bIns="0" rtlCol="0" anchor="ctr"/>
          <a:lstStyle/>
          <a:p>
            <a:pPr algn="l" indent="0" marL="0">
              <a:lnSpc>
                <a:spcPts val="2570"/>
              </a:lnSpc>
              <a:buNone/>
            </a:pPr>
            <a:r>
              <a:rPr lang="en-US" sz="2140" dirty="0">
                <a:solidFill>
                  <a:srgbClr val="4D4D4D"/>
                </a:solidFill>
                <a:latin typeface="思源黑体-思源黑体-Medium" pitchFamily="34" charset="0"/>
                <a:ea typeface="思源黑体-思源黑体-Medium" pitchFamily="34" charset="-122"/>
                <a:cs typeface="思源黑体-思源黑体-Medium" pitchFamily="34" charset="-120"/>
              </a:rPr>
              <a:t>1</a:t>
            </a:r>
            <a:endParaRPr lang="en-US" sz="2140" dirty="0"/>
          </a:p>
        </p:txBody>
      </p:sp>
      <p:sp>
        <p:nvSpPr>
          <p:cNvPr id="27" name="Text 5"/>
          <p:cNvSpPr/>
          <p:nvPr/>
        </p:nvSpPr>
        <p:spPr>
          <a:xfrm>
            <a:off x="996696" y="4325112"/>
            <a:ext cx="6044184"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SemiBold" pitchFamily="34" charset="0"/>
                <a:ea typeface="思源黑体-思源黑体-SemiBold" pitchFamily="34" charset="-122"/>
                <a:cs typeface="思源黑体-思源黑体-SemiBold" pitchFamily="34" charset="-120"/>
              </a:rPr>
              <a:t>Juniors</a:t>
            </a:r>
            <a:endParaRPr lang="en-US" sz="1780" dirty="0"/>
          </a:p>
        </p:txBody>
      </p:sp>
      <p:sp>
        <p:nvSpPr>
          <p:cNvPr id="28" name="Text 6"/>
          <p:cNvSpPr/>
          <p:nvPr/>
        </p:nvSpPr>
        <p:spPr>
          <a:xfrm>
            <a:off x="996696" y="4773168"/>
            <a:ext cx="6044184"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 Grades 6-8</a:t>
            </a:r>
            <a:endParaRPr lang="en-US" sz="1420" dirty="0"/>
          </a:p>
        </p:txBody>
      </p:sp>
      <p:sp>
        <p:nvSpPr>
          <p:cNvPr id="29" name="Text 7"/>
          <p:cNvSpPr/>
          <p:nvPr/>
        </p:nvSpPr>
        <p:spPr>
          <a:xfrm>
            <a:off x="3931920" y="3685032"/>
            <a:ext cx="164592" cy="393192"/>
          </a:xfrm>
          <a:prstGeom prst="rect">
            <a:avLst/>
          </a:prstGeom>
          <a:noFill/>
          <a:ln/>
        </p:spPr>
        <p:txBody>
          <a:bodyPr wrap="none" lIns="0" tIns="0" rIns="0" bIns="0" rtlCol="0" anchor="ctr"/>
          <a:lstStyle/>
          <a:p>
            <a:pPr algn="l" indent="0" marL="0">
              <a:lnSpc>
                <a:spcPts val="2570"/>
              </a:lnSpc>
              <a:buNone/>
            </a:pPr>
            <a:r>
              <a:rPr lang="en-US" sz="2140" dirty="0">
                <a:solidFill>
                  <a:srgbClr val="4D4D4D"/>
                </a:solidFill>
                <a:latin typeface="思源黑体-思源黑体-Medium" pitchFamily="34" charset="0"/>
                <a:ea typeface="思源黑体-思源黑体-Medium" pitchFamily="34" charset="-122"/>
                <a:cs typeface="思源黑体-思源黑体-Medium" pitchFamily="34" charset="-120"/>
              </a:rPr>
              <a:t>3</a:t>
            </a:r>
            <a:endParaRPr lang="en-US" sz="2140" dirty="0"/>
          </a:p>
        </p:txBody>
      </p:sp>
      <p:sp>
        <p:nvSpPr>
          <p:cNvPr id="30" name="Text 8"/>
          <p:cNvSpPr/>
          <p:nvPr/>
        </p:nvSpPr>
        <p:spPr>
          <a:xfrm>
            <a:off x="996696" y="6099048"/>
            <a:ext cx="6044184"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SemiBold" pitchFamily="34" charset="0"/>
                <a:ea typeface="思源黑体-思源黑体-SemiBold" pitchFamily="34" charset="-122"/>
                <a:cs typeface="思源黑体-思源黑体-SemiBold" pitchFamily="34" charset="-120"/>
              </a:rPr>
              <a:t>Trailblazers</a:t>
            </a:r>
            <a:endParaRPr lang="en-US" sz="1780" dirty="0"/>
          </a:p>
        </p:txBody>
      </p:sp>
      <p:sp>
        <p:nvSpPr>
          <p:cNvPr id="31" name="Text 9"/>
          <p:cNvSpPr/>
          <p:nvPr/>
        </p:nvSpPr>
        <p:spPr>
          <a:xfrm>
            <a:off x="996696" y="6547104"/>
            <a:ext cx="6044184"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 Grades 11-12 (A-Level)</a:t>
            </a:r>
            <a:endParaRPr lang="en-US" sz="1420" dirty="0"/>
          </a:p>
        </p:txBody>
      </p:sp>
      <p:sp>
        <p:nvSpPr>
          <p:cNvPr id="32" name="Text 10"/>
          <p:cNvSpPr/>
          <p:nvPr/>
        </p:nvSpPr>
        <p:spPr>
          <a:xfrm>
            <a:off x="3931920" y="5449824"/>
            <a:ext cx="164592" cy="393192"/>
          </a:xfrm>
          <a:prstGeom prst="rect">
            <a:avLst/>
          </a:prstGeom>
          <a:noFill/>
          <a:ln/>
        </p:spPr>
        <p:txBody>
          <a:bodyPr wrap="none" lIns="0" tIns="0" rIns="0" bIns="0" rtlCol="0" anchor="ctr"/>
          <a:lstStyle/>
          <a:p>
            <a:pPr algn="l" indent="0" marL="0">
              <a:lnSpc>
                <a:spcPts val="2570"/>
              </a:lnSpc>
              <a:buNone/>
            </a:pPr>
            <a:r>
              <a:rPr lang="en-US" sz="2140" dirty="0">
                <a:solidFill>
                  <a:srgbClr val="4D4D4D"/>
                </a:solidFill>
                <a:latin typeface="思源黑体-思源黑体-Medium" pitchFamily="34" charset="0"/>
                <a:ea typeface="思源黑体-思源黑体-Medium" pitchFamily="34" charset="-122"/>
                <a:cs typeface="思源黑体-思源黑体-Medium" pitchFamily="34" charset="-120"/>
              </a:rPr>
              <a:t>5</a:t>
            </a:r>
            <a:endParaRPr lang="en-US" sz="2140" dirty="0"/>
          </a:p>
        </p:txBody>
      </p:sp>
      <p:sp>
        <p:nvSpPr>
          <p:cNvPr id="33" name="Text 11"/>
          <p:cNvSpPr/>
          <p:nvPr/>
        </p:nvSpPr>
        <p:spPr>
          <a:xfrm>
            <a:off x="795528" y="7168896"/>
            <a:ext cx="13048488"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Participants advance through selection rounds to compete in a prestigious Grand Finale.</a:t>
            </a:r>
            <a:endParaRPr lang="en-US" sz="1420" dirty="0"/>
          </a:p>
        </p:txBody>
      </p:sp>
      <p:sp>
        <p:nvSpPr>
          <p:cNvPr id="34" name="Text 12"/>
          <p:cNvSpPr/>
          <p:nvPr/>
        </p:nvSpPr>
        <p:spPr>
          <a:xfrm>
            <a:off x="7607808" y="2560320"/>
            <a:ext cx="6044184"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SemiBold" pitchFamily="34" charset="0"/>
                <a:ea typeface="思源黑体-思源黑体-SemiBold" pitchFamily="34" charset="-122"/>
                <a:cs typeface="思源黑体-思源黑体-SemiBold" pitchFamily="34" charset="-120"/>
              </a:rPr>
              <a:t>Small Starts</a:t>
            </a:r>
            <a:endParaRPr lang="en-US" sz="1780" dirty="0"/>
          </a:p>
        </p:txBody>
      </p:sp>
      <p:sp>
        <p:nvSpPr>
          <p:cNvPr id="35" name="Text 13"/>
          <p:cNvSpPr/>
          <p:nvPr/>
        </p:nvSpPr>
        <p:spPr>
          <a:xfrm>
            <a:off x="7607808" y="3008376"/>
            <a:ext cx="6044184"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 Grades 3-5</a:t>
            </a:r>
            <a:endParaRPr lang="en-US" sz="1420" dirty="0"/>
          </a:p>
        </p:txBody>
      </p:sp>
      <p:sp>
        <p:nvSpPr>
          <p:cNvPr id="36" name="Text 14"/>
          <p:cNvSpPr/>
          <p:nvPr/>
        </p:nvSpPr>
        <p:spPr>
          <a:xfrm>
            <a:off x="7607808" y="4325112"/>
            <a:ext cx="6044184"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SemiBold" pitchFamily="34" charset="0"/>
                <a:ea typeface="思源黑体-思源黑体-SemiBold" pitchFamily="34" charset="-122"/>
                <a:cs typeface="思源黑体-思源黑体-SemiBold" pitchFamily="34" charset="-120"/>
              </a:rPr>
              <a:t>High Flyers</a:t>
            </a:r>
            <a:endParaRPr lang="en-US" sz="1780" dirty="0"/>
          </a:p>
        </p:txBody>
      </p:sp>
      <p:sp>
        <p:nvSpPr>
          <p:cNvPr id="37" name="Text 15"/>
          <p:cNvSpPr/>
          <p:nvPr/>
        </p:nvSpPr>
        <p:spPr>
          <a:xfrm>
            <a:off x="7607808" y="4773168"/>
            <a:ext cx="6044184"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 Grades 9-10 (O-Level)</a:t>
            </a:r>
            <a:endParaRPr lang="en-US" sz="1420" dirty="0"/>
          </a:p>
        </p:txBody>
      </p:sp>
      <p:sp>
        <p:nvSpPr>
          <p:cNvPr id="38" name="Text 16"/>
          <p:cNvSpPr/>
          <p:nvPr/>
        </p:nvSpPr>
        <p:spPr>
          <a:xfrm>
            <a:off x="7607808" y="6099048"/>
            <a:ext cx="6044184" cy="283464"/>
          </a:xfrm>
          <a:prstGeom prst="rect">
            <a:avLst/>
          </a:prstGeom>
          <a:noFill/>
          <a:ln/>
        </p:spPr>
        <p:txBody>
          <a:bodyPr wrap="none" lIns="0" tIns="0" rIns="0" bIns="0" rtlCol="0" anchor="ctr"/>
          <a:lstStyle/>
          <a:p>
            <a:pPr algn="l" indent="0" marL="0">
              <a:lnSpc>
                <a:spcPts val="2230"/>
              </a:lnSpc>
              <a:buNone/>
            </a:pPr>
            <a:r>
              <a:rPr lang="en-US" sz="1780" dirty="0">
                <a:solidFill>
                  <a:srgbClr val="000000"/>
                </a:solidFill>
                <a:latin typeface="思源黑体-思源黑体-SemiBold" pitchFamily="34" charset="0"/>
                <a:ea typeface="思源黑体-思源黑体-SemiBold" pitchFamily="34" charset="-122"/>
                <a:cs typeface="思源黑体-思源黑体-SemiBold" pitchFamily="34" charset="-120"/>
              </a:rPr>
              <a:t>Seniors</a:t>
            </a:r>
            <a:endParaRPr lang="en-US" sz="1780" dirty="0"/>
          </a:p>
        </p:txBody>
      </p:sp>
      <p:sp>
        <p:nvSpPr>
          <p:cNvPr id="39" name="Text 17"/>
          <p:cNvSpPr/>
          <p:nvPr/>
        </p:nvSpPr>
        <p:spPr>
          <a:xfrm>
            <a:off x="7607808" y="6547104"/>
            <a:ext cx="6044184" cy="228600"/>
          </a:xfrm>
          <a:prstGeom prst="rect">
            <a:avLst/>
          </a:prstGeom>
          <a:noFill/>
          <a:ln/>
        </p:spPr>
        <p:txBody>
          <a:bodyPr wrap="none" lIns="0" tIns="0" rIns="0" bIns="0" rtlCol="0" anchor="ctr"/>
          <a:lstStyle/>
          <a:p>
            <a:pPr algn="l" indent="0" marL="0">
              <a:lnSpc>
                <a:spcPts val="1780"/>
              </a:lnSpc>
              <a:buNone/>
            </a:pPr>
            <a:r>
              <a:rPr lang="en-US" sz="1420" dirty="0">
                <a:solidFill>
                  <a:srgbClr val="000000"/>
                </a:solidFill>
                <a:latin typeface="思源黑体-思源黑体-Medium" pitchFamily="34" charset="0"/>
                <a:ea typeface="思源黑体-思源黑体-Medium" pitchFamily="34" charset="-122"/>
                <a:cs typeface="思源黑体-思源黑体-Medium" pitchFamily="34" charset="-120"/>
              </a:rPr>
              <a:t> Undergraduate and postgraduate students</a:t>
            </a:r>
            <a:endParaRPr lang="en-US" sz="1420" dirty="0"/>
          </a:p>
        </p:txBody>
      </p:sp>
      <p:sp>
        <p:nvSpPr>
          <p:cNvPr id="40" name="Text 18"/>
          <p:cNvSpPr/>
          <p:nvPr/>
        </p:nvSpPr>
        <p:spPr>
          <a:xfrm>
            <a:off x="10543032" y="1911096"/>
            <a:ext cx="164592" cy="393192"/>
          </a:xfrm>
          <a:prstGeom prst="rect">
            <a:avLst/>
          </a:prstGeom>
          <a:noFill/>
          <a:ln/>
        </p:spPr>
        <p:txBody>
          <a:bodyPr wrap="none" lIns="0" tIns="0" rIns="0" bIns="0" rtlCol="0" anchor="ctr"/>
          <a:lstStyle/>
          <a:p>
            <a:pPr algn="l" indent="0" marL="0">
              <a:lnSpc>
                <a:spcPts val="2570"/>
              </a:lnSpc>
              <a:buNone/>
            </a:pPr>
            <a:r>
              <a:rPr lang="en-US" sz="2140" dirty="0">
                <a:solidFill>
                  <a:srgbClr val="4D4D4D"/>
                </a:solidFill>
                <a:latin typeface="思源黑体-思源黑体-Medium" pitchFamily="34" charset="0"/>
                <a:ea typeface="思源黑体-思源黑体-Medium" pitchFamily="34" charset="-122"/>
                <a:cs typeface="思源黑体-思源黑体-Medium" pitchFamily="34" charset="-120"/>
              </a:rPr>
              <a:t>2</a:t>
            </a:r>
            <a:endParaRPr lang="en-US" sz="2140" dirty="0"/>
          </a:p>
        </p:txBody>
      </p:sp>
      <p:sp>
        <p:nvSpPr>
          <p:cNvPr id="41" name="Text 19"/>
          <p:cNvSpPr/>
          <p:nvPr/>
        </p:nvSpPr>
        <p:spPr>
          <a:xfrm>
            <a:off x="10543032" y="3685032"/>
            <a:ext cx="164592" cy="393192"/>
          </a:xfrm>
          <a:prstGeom prst="rect">
            <a:avLst/>
          </a:prstGeom>
          <a:noFill/>
          <a:ln/>
        </p:spPr>
        <p:txBody>
          <a:bodyPr wrap="none" lIns="0" tIns="0" rIns="0" bIns="0" rtlCol="0" anchor="ctr"/>
          <a:lstStyle/>
          <a:p>
            <a:pPr algn="l" indent="0" marL="0">
              <a:lnSpc>
                <a:spcPts val="2570"/>
              </a:lnSpc>
              <a:buNone/>
            </a:pPr>
            <a:r>
              <a:rPr lang="en-US" sz="2140" dirty="0">
                <a:solidFill>
                  <a:srgbClr val="4D4D4D"/>
                </a:solidFill>
                <a:latin typeface="思源黑体-思源黑体-Medium" pitchFamily="34" charset="0"/>
                <a:ea typeface="思源黑体-思源黑体-Medium" pitchFamily="34" charset="-122"/>
                <a:cs typeface="思源黑体-思源黑体-Medium" pitchFamily="34" charset="-120"/>
              </a:rPr>
              <a:t>4</a:t>
            </a:r>
            <a:endParaRPr lang="en-US" sz="2140" dirty="0"/>
          </a:p>
        </p:txBody>
      </p:sp>
      <p:sp>
        <p:nvSpPr>
          <p:cNvPr id="42" name="Text 20"/>
          <p:cNvSpPr/>
          <p:nvPr/>
        </p:nvSpPr>
        <p:spPr>
          <a:xfrm>
            <a:off x="10543032" y="5449824"/>
            <a:ext cx="164592" cy="393192"/>
          </a:xfrm>
          <a:prstGeom prst="rect">
            <a:avLst/>
          </a:prstGeom>
          <a:noFill/>
          <a:ln/>
        </p:spPr>
        <p:txBody>
          <a:bodyPr wrap="none" lIns="0" tIns="0" rIns="0" bIns="0" rtlCol="0" anchor="ctr"/>
          <a:lstStyle/>
          <a:p>
            <a:pPr algn="l" indent="0" marL="0">
              <a:lnSpc>
                <a:spcPts val="2570"/>
              </a:lnSpc>
              <a:buNone/>
            </a:pPr>
            <a:r>
              <a:rPr lang="en-US" sz="2140" dirty="0">
                <a:solidFill>
                  <a:srgbClr val="4D4D4D"/>
                </a:solidFill>
                <a:latin typeface="思源黑体-思源黑体-Medium" pitchFamily="34" charset="0"/>
                <a:ea typeface="思源黑体-思源黑体-Medium" pitchFamily="34" charset="-122"/>
                <a:cs typeface="思源黑体-思源黑体-Medium" pitchFamily="34" charset="-120"/>
              </a:rPr>
              <a:t>6</a:t>
            </a:r>
            <a:endParaRPr lang="en-US" sz="214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2025-10-13T20:38:28Z</dcterms:created>
  <dcterms:modified xsi:type="dcterms:W3CDTF">2025-10-13T20:38:28Z</dcterms:modified>
</cp:coreProperties>
</file>